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27"/>
  </p:notesMasterIdLst>
  <p:handoutMasterIdLst>
    <p:handoutMasterId r:id="rId28"/>
  </p:handoutMasterIdLst>
  <p:sldIdLst>
    <p:sldId id="256" r:id="rId5"/>
    <p:sldId id="263" r:id="rId6"/>
    <p:sldId id="274" r:id="rId7"/>
    <p:sldId id="266" r:id="rId8"/>
    <p:sldId id="267" r:id="rId9"/>
    <p:sldId id="268" r:id="rId10"/>
    <p:sldId id="269" r:id="rId11"/>
    <p:sldId id="273" r:id="rId12"/>
    <p:sldId id="280" r:id="rId13"/>
    <p:sldId id="288" r:id="rId14"/>
    <p:sldId id="289" r:id="rId15"/>
    <p:sldId id="290" r:id="rId16"/>
    <p:sldId id="291" r:id="rId17"/>
    <p:sldId id="270" r:id="rId18"/>
    <p:sldId id="293" r:id="rId19"/>
    <p:sldId id="295" r:id="rId20"/>
    <p:sldId id="297" r:id="rId21"/>
    <p:sldId id="298" r:id="rId22"/>
    <p:sldId id="271" r:id="rId23"/>
    <p:sldId id="277" r:id="rId24"/>
    <p:sldId id="276" r:id="rId25"/>
    <p:sldId id="264"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CFBEE2-5196-4B9F-88DD-42E1A504C38B}">
          <p14:sldIdLst>
            <p14:sldId id="256"/>
            <p14:sldId id="263"/>
            <p14:sldId id="274"/>
            <p14:sldId id="266"/>
            <p14:sldId id="267"/>
            <p14:sldId id="268"/>
            <p14:sldId id="269"/>
            <p14:sldId id="273"/>
            <p14:sldId id="280"/>
            <p14:sldId id="288"/>
            <p14:sldId id="289"/>
            <p14:sldId id="290"/>
            <p14:sldId id="291"/>
            <p14:sldId id="270"/>
            <p14:sldId id="293"/>
            <p14:sldId id="295"/>
            <p14:sldId id="297"/>
            <p14:sldId id="298"/>
            <p14:sldId id="271"/>
            <p14:sldId id="277"/>
            <p14:sldId id="276"/>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DD7"/>
    <a:srgbClr val="404040"/>
    <a:srgbClr val="FFFFFF"/>
    <a:srgbClr val="004E95"/>
    <a:srgbClr val="111111"/>
    <a:srgbClr val="000000"/>
    <a:srgbClr val="C1D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3575" autoAdjust="0"/>
  </p:normalViewPr>
  <p:slideViewPr>
    <p:cSldViewPr>
      <p:cViewPr varScale="1">
        <p:scale>
          <a:sx n="92" d="100"/>
          <a:sy n="92" d="100"/>
        </p:scale>
        <p:origin x="11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orman" userId="5bc77e03-95d1-4b5d-80f2-41a04ee4cac0" providerId="ADAL" clId="{28AFCE49-CEF7-4DD0-B275-99334355B9FC}"/>
    <pc:docChg chg="modSld">
      <pc:chgData name="Jamie Worman" userId="5bc77e03-95d1-4b5d-80f2-41a04ee4cac0" providerId="ADAL" clId="{28AFCE49-CEF7-4DD0-B275-99334355B9FC}" dt="2026-03-24T18:58:30.699" v="1" actId="6549"/>
      <pc:docMkLst>
        <pc:docMk/>
      </pc:docMkLst>
      <pc:sldChg chg="modSp mod">
        <pc:chgData name="Jamie Worman" userId="5bc77e03-95d1-4b5d-80f2-41a04ee4cac0" providerId="ADAL" clId="{28AFCE49-CEF7-4DD0-B275-99334355B9FC}" dt="2026-03-24T18:58:30.699" v="1" actId="6549"/>
        <pc:sldMkLst>
          <pc:docMk/>
          <pc:sldMk cId="1009353610" sldId="256"/>
        </pc:sldMkLst>
        <pc:spChg chg="mod">
          <ac:chgData name="Jamie Worman" userId="5bc77e03-95d1-4b5d-80f2-41a04ee4cac0" providerId="ADAL" clId="{28AFCE49-CEF7-4DD0-B275-99334355B9FC}" dt="2026-03-24T18:58:30.699" v="1" actId="6549"/>
          <ac:spMkLst>
            <pc:docMk/>
            <pc:sldMk cId="1009353610"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49DCB-99F6-4175-986C-FFFA58CBCF7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C81766B-6EAF-479B-AB53-9670FBE13FA5}">
      <dgm:prSet custT="1"/>
      <dgm:spPr/>
      <dgm:t>
        <a:bodyPr/>
        <a:lstStyle/>
        <a:p>
          <a:pPr rtl="0"/>
          <a:r>
            <a:rPr lang="en-US" sz="1400" dirty="0"/>
            <a:t>Kickoff</a:t>
          </a:r>
        </a:p>
      </dgm:t>
    </dgm:pt>
    <dgm:pt modelId="{FA265D83-2B08-4608-ADC6-6441DE1D3CD2}" type="parTrans" cxnId="{5FF85AE8-3347-49D8-BCE6-6E88BE89AEA8}">
      <dgm:prSet/>
      <dgm:spPr/>
      <dgm:t>
        <a:bodyPr/>
        <a:lstStyle/>
        <a:p>
          <a:endParaRPr lang="en-US"/>
        </a:p>
      </dgm:t>
    </dgm:pt>
    <dgm:pt modelId="{0D549AC1-28D1-4DCF-AD47-9E8752ECCE3B}" type="sibTrans" cxnId="{5FF85AE8-3347-49D8-BCE6-6E88BE89AEA8}">
      <dgm:prSet/>
      <dgm:spPr/>
      <dgm:t>
        <a:bodyPr/>
        <a:lstStyle/>
        <a:p>
          <a:endParaRPr lang="en-US"/>
        </a:p>
      </dgm:t>
    </dgm:pt>
    <dgm:pt modelId="{B917C8DB-0F89-432D-9C47-2870FDC4B481}">
      <dgm:prSet custT="1"/>
      <dgm:spPr/>
      <dgm:t>
        <a:bodyPr/>
        <a:lstStyle/>
        <a:p>
          <a:pPr rtl="0"/>
          <a:r>
            <a:rPr lang="en-US" sz="1400" dirty="0"/>
            <a:t>Public Engagement Part 1 –Issue Identification</a:t>
          </a:r>
        </a:p>
      </dgm:t>
    </dgm:pt>
    <dgm:pt modelId="{B02EFF7D-FAE6-45CD-AEB2-F44A2882CF00}" type="parTrans" cxnId="{765EA990-9889-43BB-AA19-A1858D7E2486}">
      <dgm:prSet/>
      <dgm:spPr/>
      <dgm:t>
        <a:bodyPr/>
        <a:lstStyle/>
        <a:p>
          <a:endParaRPr lang="en-US"/>
        </a:p>
      </dgm:t>
    </dgm:pt>
    <dgm:pt modelId="{4B7A5269-D700-4C17-B8C8-BED240C87D86}" type="sibTrans" cxnId="{765EA990-9889-43BB-AA19-A1858D7E2486}">
      <dgm:prSet/>
      <dgm:spPr/>
      <dgm:t>
        <a:bodyPr/>
        <a:lstStyle/>
        <a:p>
          <a:endParaRPr lang="en-US"/>
        </a:p>
      </dgm:t>
    </dgm:pt>
    <dgm:pt modelId="{6FC10870-366C-4A1F-9C0E-AC49824499E2}">
      <dgm:prSet custT="1"/>
      <dgm:spPr/>
      <dgm:t>
        <a:bodyPr/>
        <a:lstStyle/>
        <a:p>
          <a:pPr rtl="0"/>
          <a:r>
            <a:rPr lang="en-US" sz="1400" dirty="0"/>
            <a:t>Topic area Analysis</a:t>
          </a:r>
        </a:p>
      </dgm:t>
    </dgm:pt>
    <dgm:pt modelId="{A1BA20FE-927F-468A-9A42-7B8F7CCD2DAA}" type="parTrans" cxnId="{B84FCDF5-693F-4283-B54D-A99768381241}">
      <dgm:prSet/>
      <dgm:spPr/>
      <dgm:t>
        <a:bodyPr/>
        <a:lstStyle/>
        <a:p>
          <a:endParaRPr lang="en-US"/>
        </a:p>
      </dgm:t>
    </dgm:pt>
    <dgm:pt modelId="{82E1D1F0-E7E4-4519-AFA5-A86745155993}" type="sibTrans" cxnId="{B84FCDF5-693F-4283-B54D-A99768381241}">
      <dgm:prSet/>
      <dgm:spPr/>
      <dgm:t>
        <a:bodyPr/>
        <a:lstStyle/>
        <a:p>
          <a:endParaRPr lang="en-US"/>
        </a:p>
      </dgm:t>
    </dgm:pt>
    <dgm:pt modelId="{C7B203EE-4D24-4691-BB62-28A8D543F6F9}">
      <dgm:prSet custT="1"/>
      <dgm:spPr/>
      <dgm:t>
        <a:bodyPr/>
        <a:lstStyle/>
        <a:p>
          <a:pPr rtl="0"/>
          <a:r>
            <a:rPr lang="en-US" sz="1400" dirty="0"/>
            <a:t>Bethlehem Pike Focus Area</a:t>
          </a:r>
        </a:p>
      </dgm:t>
    </dgm:pt>
    <dgm:pt modelId="{35FCD8B6-23B1-45E8-A9F1-13A5C86DB1BB}" type="parTrans" cxnId="{EB61BFBC-BDA2-4DE1-9341-A7BB1A45EF6D}">
      <dgm:prSet/>
      <dgm:spPr/>
      <dgm:t>
        <a:bodyPr/>
        <a:lstStyle/>
        <a:p>
          <a:endParaRPr lang="en-US"/>
        </a:p>
      </dgm:t>
    </dgm:pt>
    <dgm:pt modelId="{14BB2558-6129-4238-BA15-5B5BCAA76794}" type="sibTrans" cxnId="{EB61BFBC-BDA2-4DE1-9341-A7BB1A45EF6D}">
      <dgm:prSet/>
      <dgm:spPr/>
      <dgm:t>
        <a:bodyPr/>
        <a:lstStyle/>
        <a:p>
          <a:endParaRPr lang="en-US"/>
        </a:p>
      </dgm:t>
    </dgm:pt>
    <dgm:pt modelId="{75A6F0BB-2D7B-429E-8262-9C0D417508B8}">
      <dgm:prSet custT="1"/>
      <dgm:spPr/>
      <dgm:t>
        <a:bodyPr/>
        <a:lstStyle/>
        <a:p>
          <a:pPr rtl="0"/>
          <a:r>
            <a:rPr lang="en-US" sz="1400" dirty="0"/>
            <a:t>Public Engagement Part 2 – Draft Recommendations</a:t>
          </a:r>
        </a:p>
      </dgm:t>
    </dgm:pt>
    <dgm:pt modelId="{FFF4A582-921A-4BBD-8891-D47845D89BB0}" type="parTrans" cxnId="{D0B766C7-D5E7-4C0D-84C5-F84F4D31512F}">
      <dgm:prSet/>
      <dgm:spPr/>
      <dgm:t>
        <a:bodyPr/>
        <a:lstStyle/>
        <a:p>
          <a:endParaRPr lang="en-US"/>
        </a:p>
      </dgm:t>
    </dgm:pt>
    <dgm:pt modelId="{9E033A20-ADE8-4914-A9F8-5E3E0374BC9F}" type="sibTrans" cxnId="{D0B766C7-D5E7-4C0D-84C5-F84F4D31512F}">
      <dgm:prSet/>
      <dgm:spPr/>
      <dgm:t>
        <a:bodyPr/>
        <a:lstStyle/>
        <a:p>
          <a:endParaRPr lang="en-US"/>
        </a:p>
      </dgm:t>
    </dgm:pt>
    <dgm:pt modelId="{29FDEC08-74FF-4411-8A14-442C1B283F3F}">
      <dgm:prSet custT="1"/>
      <dgm:spPr/>
      <dgm:t>
        <a:bodyPr/>
        <a:lstStyle/>
        <a:p>
          <a:pPr rtl="0"/>
          <a:r>
            <a:rPr lang="en-US" sz="1400" dirty="0"/>
            <a:t>Review Final Plan</a:t>
          </a:r>
        </a:p>
      </dgm:t>
    </dgm:pt>
    <dgm:pt modelId="{28D32B07-BA60-4D4D-81FC-5A15B8CC5545}" type="parTrans" cxnId="{8B5B0B91-F263-4FA8-9A65-E3AD0AF2F236}">
      <dgm:prSet/>
      <dgm:spPr/>
      <dgm:t>
        <a:bodyPr/>
        <a:lstStyle/>
        <a:p>
          <a:endParaRPr lang="en-US"/>
        </a:p>
      </dgm:t>
    </dgm:pt>
    <dgm:pt modelId="{4E215059-FAC5-461B-87DA-327AB4D24296}" type="sibTrans" cxnId="{8B5B0B91-F263-4FA8-9A65-E3AD0AF2F236}">
      <dgm:prSet/>
      <dgm:spPr/>
      <dgm:t>
        <a:bodyPr/>
        <a:lstStyle/>
        <a:p>
          <a:endParaRPr lang="en-US"/>
        </a:p>
      </dgm:t>
    </dgm:pt>
    <dgm:pt modelId="{14F99A47-9320-4271-A345-E9F748C59395}">
      <dgm:prSet custT="1"/>
      <dgm:spPr/>
      <dgm:t>
        <a:bodyPr/>
        <a:lstStyle/>
        <a:p>
          <a:pPr rtl="0"/>
          <a:r>
            <a:rPr lang="en-US" sz="1400" dirty="0"/>
            <a:t>Adoption</a:t>
          </a:r>
        </a:p>
      </dgm:t>
    </dgm:pt>
    <dgm:pt modelId="{0F2C8051-190B-49C9-B9D7-8FA67FE94FA6}" type="parTrans" cxnId="{5A66C281-7E34-40BB-A832-227C6312C148}">
      <dgm:prSet/>
      <dgm:spPr/>
      <dgm:t>
        <a:bodyPr/>
        <a:lstStyle/>
        <a:p>
          <a:endParaRPr lang="en-US"/>
        </a:p>
      </dgm:t>
    </dgm:pt>
    <dgm:pt modelId="{C202A342-6811-49A3-96A4-D6E08A7839E8}" type="sibTrans" cxnId="{5A66C281-7E34-40BB-A832-227C6312C148}">
      <dgm:prSet/>
      <dgm:spPr/>
      <dgm:t>
        <a:bodyPr/>
        <a:lstStyle/>
        <a:p>
          <a:endParaRPr lang="en-US"/>
        </a:p>
      </dgm:t>
    </dgm:pt>
    <dgm:pt modelId="{A1420611-528A-4A37-83CF-3ABFF1EEBB63}">
      <dgm:prSet custT="1"/>
      <dgm:spPr/>
      <dgm:t>
        <a:bodyPr/>
        <a:lstStyle/>
        <a:p>
          <a:r>
            <a:rPr lang="en-US" sz="1400" dirty="0"/>
            <a:t>Topic area Analysis</a:t>
          </a:r>
        </a:p>
      </dgm:t>
    </dgm:pt>
    <dgm:pt modelId="{6D3FE5C6-3F75-483E-A802-59E022F81F4D}" type="parTrans" cxnId="{9F513283-37AA-4FF8-B118-289A657ECB5A}">
      <dgm:prSet/>
      <dgm:spPr/>
      <dgm:t>
        <a:bodyPr/>
        <a:lstStyle/>
        <a:p>
          <a:endParaRPr lang="en-US"/>
        </a:p>
      </dgm:t>
    </dgm:pt>
    <dgm:pt modelId="{374291A0-C2AC-488D-A0C4-102B0782EF3B}" type="sibTrans" cxnId="{9F513283-37AA-4FF8-B118-289A657ECB5A}">
      <dgm:prSet/>
      <dgm:spPr/>
      <dgm:t>
        <a:bodyPr/>
        <a:lstStyle/>
        <a:p>
          <a:endParaRPr lang="en-US"/>
        </a:p>
      </dgm:t>
    </dgm:pt>
    <dgm:pt modelId="{69FFED40-BBB9-4171-B156-604C8909F4F8}" type="pres">
      <dgm:prSet presAssocID="{EA149DCB-99F6-4175-986C-FFFA58CBCF78}" presName="CompostProcess" presStyleCnt="0">
        <dgm:presLayoutVars>
          <dgm:dir/>
          <dgm:resizeHandles val="exact"/>
        </dgm:presLayoutVars>
      </dgm:prSet>
      <dgm:spPr/>
    </dgm:pt>
    <dgm:pt modelId="{90052FB3-FDA2-43B3-BC63-4EA2B5960B86}" type="pres">
      <dgm:prSet presAssocID="{EA149DCB-99F6-4175-986C-FFFA58CBCF78}" presName="arrow" presStyleLbl="bgShp" presStyleIdx="0" presStyleCnt="1"/>
      <dgm:spPr/>
    </dgm:pt>
    <dgm:pt modelId="{D563E884-9E26-43C7-BD3E-65C0017F3631}" type="pres">
      <dgm:prSet presAssocID="{EA149DCB-99F6-4175-986C-FFFA58CBCF78}" presName="linearProcess" presStyleCnt="0"/>
      <dgm:spPr/>
    </dgm:pt>
    <dgm:pt modelId="{1AC7CFB8-9A49-42CE-B301-DA75D303EB59}" type="pres">
      <dgm:prSet presAssocID="{8C81766B-6EAF-479B-AB53-9670FBE13FA5}" presName="textNode" presStyleLbl="node1" presStyleIdx="0" presStyleCnt="8" custLinFactNeighborX="50051" custLinFactNeighborY="-373">
        <dgm:presLayoutVars>
          <dgm:bulletEnabled val="1"/>
        </dgm:presLayoutVars>
      </dgm:prSet>
      <dgm:spPr/>
    </dgm:pt>
    <dgm:pt modelId="{19DFB002-24FA-49D1-A0F7-B1FA1C435E25}" type="pres">
      <dgm:prSet presAssocID="{0D549AC1-28D1-4DCF-AD47-9E8752ECCE3B}" presName="sibTrans" presStyleCnt="0"/>
      <dgm:spPr/>
    </dgm:pt>
    <dgm:pt modelId="{5E71716E-98EB-4ABF-8EA8-EDE9164C0553}" type="pres">
      <dgm:prSet presAssocID="{A1420611-528A-4A37-83CF-3ABFF1EEBB63}" presName="textNode" presStyleLbl="node1" presStyleIdx="1" presStyleCnt="8" custScaleX="126283" custLinFactNeighborX="3369" custLinFactNeighborY="-373">
        <dgm:presLayoutVars>
          <dgm:bulletEnabled val="1"/>
        </dgm:presLayoutVars>
      </dgm:prSet>
      <dgm:spPr/>
    </dgm:pt>
    <dgm:pt modelId="{8450A225-EE16-47A8-A8E0-14C0DA7A6153}" type="pres">
      <dgm:prSet presAssocID="{374291A0-C2AC-488D-A0C4-102B0782EF3B}" presName="sibTrans" presStyleCnt="0"/>
      <dgm:spPr/>
    </dgm:pt>
    <dgm:pt modelId="{B5F51B47-5824-460A-8CA0-1336315F1C19}" type="pres">
      <dgm:prSet presAssocID="{B917C8DB-0F89-432D-9C47-2870FDC4B481}" presName="textNode" presStyleLbl="node1" presStyleIdx="2" presStyleCnt="8" custScaleX="163708" custLinFactNeighborX="-50246" custLinFactNeighborY="-373">
        <dgm:presLayoutVars>
          <dgm:bulletEnabled val="1"/>
        </dgm:presLayoutVars>
      </dgm:prSet>
      <dgm:spPr/>
    </dgm:pt>
    <dgm:pt modelId="{88B8B767-2A32-465B-8A03-66ADA6B9880D}" type="pres">
      <dgm:prSet presAssocID="{4B7A5269-D700-4C17-B8C8-BED240C87D86}" presName="sibTrans" presStyleCnt="0"/>
      <dgm:spPr/>
    </dgm:pt>
    <dgm:pt modelId="{D816B181-CD82-46A2-8D70-C9DBAAC71544}" type="pres">
      <dgm:prSet presAssocID="{6FC10870-366C-4A1F-9C0E-AC49824499E2}" presName="textNode" presStyleLbl="node1" presStyleIdx="3" presStyleCnt="8" custScaleX="121438" custLinFactNeighborX="-77135" custLinFactNeighborY="-373">
        <dgm:presLayoutVars>
          <dgm:bulletEnabled val="1"/>
        </dgm:presLayoutVars>
      </dgm:prSet>
      <dgm:spPr/>
    </dgm:pt>
    <dgm:pt modelId="{6655AEEB-8FF9-40AC-BBDF-B0CBDBCFB336}" type="pres">
      <dgm:prSet presAssocID="{82E1D1F0-E7E4-4519-AFA5-A86745155993}" presName="sibTrans" presStyleCnt="0"/>
      <dgm:spPr/>
    </dgm:pt>
    <dgm:pt modelId="{0EFDCD52-13BC-428A-AB10-2936D168D27E}" type="pres">
      <dgm:prSet presAssocID="{C7B203EE-4D24-4691-BB62-28A8D543F6F9}" presName="textNode" presStyleLbl="node1" presStyleIdx="4" presStyleCnt="8" custScaleX="133441" custLinFactX="-280" custLinFactNeighborX="-100000" custLinFactNeighborY="-373">
        <dgm:presLayoutVars>
          <dgm:bulletEnabled val="1"/>
        </dgm:presLayoutVars>
      </dgm:prSet>
      <dgm:spPr/>
    </dgm:pt>
    <dgm:pt modelId="{286BED4F-955F-47CC-8878-096FBB81B577}" type="pres">
      <dgm:prSet presAssocID="{14BB2558-6129-4238-BA15-5B5BCAA76794}" presName="sibTrans" presStyleCnt="0"/>
      <dgm:spPr/>
    </dgm:pt>
    <dgm:pt modelId="{6BDB9A9C-BF34-469A-8DB8-52A3B00A949F}" type="pres">
      <dgm:prSet presAssocID="{75A6F0BB-2D7B-429E-8262-9C0D417508B8}" presName="textNode" presStyleLbl="node1" presStyleIdx="5" presStyleCnt="8" custScaleX="211190" custLinFactX="-7998" custLinFactNeighborX="-100000" custLinFactNeighborY="-373">
        <dgm:presLayoutVars>
          <dgm:bulletEnabled val="1"/>
        </dgm:presLayoutVars>
      </dgm:prSet>
      <dgm:spPr/>
    </dgm:pt>
    <dgm:pt modelId="{29114307-C4BD-4ED8-BC23-14A31689D556}" type="pres">
      <dgm:prSet presAssocID="{9E033A20-ADE8-4914-A9F8-5E3E0374BC9F}" presName="sibTrans" presStyleCnt="0"/>
      <dgm:spPr/>
    </dgm:pt>
    <dgm:pt modelId="{7F591FFB-BC6D-493D-828B-DD44D2B6D514}" type="pres">
      <dgm:prSet presAssocID="{29FDEC08-74FF-4411-8A14-442C1B283F3F}" presName="textNode" presStyleLbl="node1" presStyleIdx="6" presStyleCnt="8" custScaleX="131873" custLinFactX="-14351" custLinFactNeighborX="-100000" custLinFactNeighborY="-373">
        <dgm:presLayoutVars>
          <dgm:bulletEnabled val="1"/>
        </dgm:presLayoutVars>
      </dgm:prSet>
      <dgm:spPr/>
    </dgm:pt>
    <dgm:pt modelId="{276A2495-5182-4847-B58B-1F22811B4D37}" type="pres">
      <dgm:prSet presAssocID="{4E215059-FAC5-461B-87DA-327AB4D24296}" presName="sibTrans" presStyleCnt="0"/>
      <dgm:spPr/>
    </dgm:pt>
    <dgm:pt modelId="{8D561A9E-F7E5-43E9-A5E2-440DD416138F}" type="pres">
      <dgm:prSet presAssocID="{14F99A47-9320-4271-A345-E9F748C59395}" presName="textNode" presStyleLbl="node1" presStyleIdx="7" presStyleCnt="8" custScaleX="121940" custLinFactX="-20501" custLinFactNeighborX="-100000" custLinFactNeighborY="-373">
        <dgm:presLayoutVars>
          <dgm:bulletEnabled val="1"/>
        </dgm:presLayoutVars>
      </dgm:prSet>
      <dgm:spPr/>
    </dgm:pt>
  </dgm:ptLst>
  <dgm:cxnLst>
    <dgm:cxn modelId="{8FD6F43B-4145-465C-B866-0F5CCDD945EA}" type="presOf" srcId="{29FDEC08-74FF-4411-8A14-442C1B283F3F}" destId="{7F591FFB-BC6D-493D-828B-DD44D2B6D514}" srcOrd="0" destOrd="0" presId="urn:microsoft.com/office/officeart/2005/8/layout/hProcess9"/>
    <dgm:cxn modelId="{DECA505E-5B18-4D4B-8C58-04086E9C9391}" type="presOf" srcId="{75A6F0BB-2D7B-429E-8262-9C0D417508B8}" destId="{6BDB9A9C-BF34-469A-8DB8-52A3B00A949F}" srcOrd="0" destOrd="0" presId="urn:microsoft.com/office/officeart/2005/8/layout/hProcess9"/>
    <dgm:cxn modelId="{EDE39F48-5D8F-4313-80D8-291D233832D5}" type="presOf" srcId="{A1420611-528A-4A37-83CF-3ABFF1EEBB63}" destId="{5E71716E-98EB-4ABF-8EA8-EDE9164C0553}" srcOrd="0" destOrd="0" presId="urn:microsoft.com/office/officeart/2005/8/layout/hProcess9"/>
    <dgm:cxn modelId="{5A66C281-7E34-40BB-A832-227C6312C148}" srcId="{EA149DCB-99F6-4175-986C-FFFA58CBCF78}" destId="{14F99A47-9320-4271-A345-E9F748C59395}" srcOrd="7" destOrd="0" parTransId="{0F2C8051-190B-49C9-B9D7-8FA67FE94FA6}" sibTransId="{C202A342-6811-49A3-96A4-D6E08A7839E8}"/>
    <dgm:cxn modelId="{9F513283-37AA-4FF8-B118-289A657ECB5A}" srcId="{EA149DCB-99F6-4175-986C-FFFA58CBCF78}" destId="{A1420611-528A-4A37-83CF-3ABFF1EEBB63}" srcOrd="1" destOrd="0" parTransId="{6D3FE5C6-3F75-483E-A802-59E022F81F4D}" sibTransId="{374291A0-C2AC-488D-A0C4-102B0782EF3B}"/>
    <dgm:cxn modelId="{A0774F83-D00A-407A-A32A-CFE7CF705D6F}" type="presOf" srcId="{B917C8DB-0F89-432D-9C47-2870FDC4B481}" destId="{B5F51B47-5824-460A-8CA0-1336315F1C19}" srcOrd="0" destOrd="0" presId="urn:microsoft.com/office/officeart/2005/8/layout/hProcess9"/>
    <dgm:cxn modelId="{B0B60E8B-A5CC-4C74-A31C-C25D4873CF95}" type="presOf" srcId="{C7B203EE-4D24-4691-BB62-28A8D543F6F9}" destId="{0EFDCD52-13BC-428A-AB10-2936D168D27E}" srcOrd="0" destOrd="0" presId="urn:microsoft.com/office/officeart/2005/8/layout/hProcess9"/>
    <dgm:cxn modelId="{944D5F90-ECE5-4DD2-A043-D99905404282}" type="presOf" srcId="{14F99A47-9320-4271-A345-E9F748C59395}" destId="{8D561A9E-F7E5-43E9-A5E2-440DD416138F}" srcOrd="0" destOrd="0" presId="urn:microsoft.com/office/officeart/2005/8/layout/hProcess9"/>
    <dgm:cxn modelId="{765EA990-9889-43BB-AA19-A1858D7E2486}" srcId="{EA149DCB-99F6-4175-986C-FFFA58CBCF78}" destId="{B917C8DB-0F89-432D-9C47-2870FDC4B481}" srcOrd="2" destOrd="0" parTransId="{B02EFF7D-FAE6-45CD-AEB2-F44A2882CF00}" sibTransId="{4B7A5269-D700-4C17-B8C8-BED240C87D86}"/>
    <dgm:cxn modelId="{8B5B0B91-F263-4FA8-9A65-E3AD0AF2F236}" srcId="{EA149DCB-99F6-4175-986C-FFFA58CBCF78}" destId="{29FDEC08-74FF-4411-8A14-442C1B283F3F}" srcOrd="6" destOrd="0" parTransId="{28D32B07-BA60-4D4D-81FC-5A15B8CC5545}" sibTransId="{4E215059-FAC5-461B-87DA-327AB4D24296}"/>
    <dgm:cxn modelId="{E3AB599D-4622-4F94-B27F-4F4C09A18267}" type="presOf" srcId="{EA149DCB-99F6-4175-986C-FFFA58CBCF78}" destId="{69FFED40-BBB9-4171-B156-604C8909F4F8}" srcOrd="0" destOrd="0" presId="urn:microsoft.com/office/officeart/2005/8/layout/hProcess9"/>
    <dgm:cxn modelId="{EB61BFBC-BDA2-4DE1-9341-A7BB1A45EF6D}" srcId="{EA149DCB-99F6-4175-986C-FFFA58CBCF78}" destId="{C7B203EE-4D24-4691-BB62-28A8D543F6F9}" srcOrd="4" destOrd="0" parTransId="{35FCD8B6-23B1-45E8-A9F1-13A5C86DB1BB}" sibTransId="{14BB2558-6129-4238-BA15-5B5BCAA76794}"/>
    <dgm:cxn modelId="{D0B766C7-D5E7-4C0D-84C5-F84F4D31512F}" srcId="{EA149DCB-99F6-4175-986C-FFFA58CBCF78}" destId="{75A6F0BB-2D7B-429E-8262-9C0D417508B8}" srcOrd="5" destOrd="0" parTransId="{FFF4A582-921A-4BBD-8891-D47845D89BB0}" sibTransId="{9E033A20-ADE8-4914-A9F8-5E3E0374BC9F}"/>
    <dgm:cxn modelId="{9A3704E7-C98C-4815-8DC8-2B6A708D51E0}" type="presOf" srcId="{6FC10870-366C-4A1F-9C0E-AC49824499E2}" destId="{D816B181-CD82-46A2-8D70-C9DBAAC71544}" srcOrd="0" destOrd="0" presId="urn:microsoft.com/office/officeart/2005/8/layout/hProcess9"/>
    <dgm:cxn modelId="{5FF85AE8-3347-49D8-BCE6-6E88BE89AEA8}" srcId="{EA149DCB-99F6-4175-986C-FFFA58CBCF78}" destId="{8C81766B-6EAF-479B-AB53-9670FBE13FA5}" srcOrd="0" destOrd="0" parTransId="{FA265D83-2B08-4608-ADC6-6441DE1D3CD2}" sibTransId="{0D549AC1-28D1-4DCF-AD47-9E8752ECCE3B}"/>
    <dgm:cxn modelId="{B84FCDF5-693F-4283-B54D-A99768381241}" srcId="{EA149DCB-99F6-4175-986C-FFFA58CBCF78}" destId="{6FC10870-366C-4A1F-9C0E-AC49824499E2}" srcOrd="3" destOrd="0" parTransId="{A1BA20FE-927F-468A-9A42-7B8F7CCD2DAA}" sibTransId="{82E1D1F0-E7E4-4519-AFA5-A86745155993}"/>
    <dgm:cxn modelId="{9A9FC7FB-25C7-4147-94F1-345CAE250E2C}" type="presOf" srcId="{8C81766B-6EAF-479B-AB53-9670FBE13FA5}" destId="{1AC7CFB8-9A49-42CE-B301-DA75D303EB59}" srcOrd="0" destOrd="0" presId="urn:microsoft.com/office/officeart/2005/8/layout/hProcess9"/>
    <dgm:cxn modelId="{BC4D38DF-4320-4DD2-B89B-8B52512671C3}" type="presParOf" srcId="{69FFED40-BBB9-4171-B156-604C8909F4F8}" destId="{90052FB3-FDA2-43B3-BC63-4EA2B5960B86}" srcOrd="0" destOrd="0" presId="urn:microsoft.com/office/officeart/2005/8/layout/hProcess9"/>
    <dgm:cxn modelId="{FD59E36D-0165-47D2-B83B-B58E1A66C213}" type="presParOf" srcId="{69FFED40-BBB9-4171-B156-604C8909F4F8}" destId="{D563E884-9E26-43C7-BD3E-65C0017F3631}" srcOrd="1" destOrd="0" presId="urn:microsoft.com/office/officeart/2005/8/layout/hProcess9"/>
    <dgm:cxn modelId="{A468C139-5A66-471B-A52B-61A9B7565A62}" type="presParOf" srcId="{D563E884-9E26-43C7-BD3E-65C0017F3631}" destId="{1AC7CFB8-9A49-42CE-B301-DA75D303EB59}" srcOrd="0" destOrd="0" presId="urn:microsoft.com/office/officeart/2005/8/layout/hProcess9"/>
    <dgm:cxn modelId="{D36C8EB8-FB8C-4D10-BCEF-32AE81684E3D}" type="presParOf" srcId="{D563E884-9E26-43C7-BD3E-65C0017F3631}" destId="{19DFB002-24FA-49D1-A0F7-B1FA1C435E25}" srcOrd="1" destOrd="0" presId="urn:microsoft.com/office/officeart/2005/8/layout/hProcess9"/>
    <dgm:cxn modelId="{C4A4AD3C-D6CF-476C-AFEC-23A3F7B90FC7}" type="presParOf" srcId="{D563E884-9E26-43C7-BD3E-65C0017F3631}" destId="{5E71716E-98EB-4ABF-8EA8-EDE9164C0553}" srcOrd="2" destOrd="0" presId="urn:microsoft.com/office/officeart/2005/8/layout/hProcess9"/>
    <dgm:cxn modelId="{29DD39B4-5181-47B1-AD45-5C4CD3012014}" type="presParOf" srcId="{D563E884-9E26-43C7-BD3E-65C0017F3631}" destId="{8450A225-EE16-47A8-A8E0-14C0DA7A6153}" srcOrd="3" destOrd="0" presId="urn:microsoft.com/office/officeart/2005/8/layout/hProcess9"/>
    <dgm:cxn modelId="{7D023032-4CFB-4567-B76E-07E334FAE156}" type="presParOf" srcId="{D563E884-9E26-43C7-BD3E-65C0017F3631}" destId="{B5F51B47-5824-460A-8CA0-1336315F1C19}" srcOrd="4" destOrd="0" presId="urn:microsoft.com/office/officeart/2005/8/layout/hProcess9"/>
    <dgm:cxn modelId="{CED7BC97-F735-4610-8B1D-0C0E298A3A26}" type="presParOf" srcId="{D563E884-9E26-43C7-BD3E-65C0017F3631}" destId="{88B8B767-2A32-465B-8A03-66ADA6B9880D}" srcOrd="5" destOrd="0" presId="urn:microsoft.com/office/officeart/2005/8/layout/hProcess9"/>
    <dgm:cxn modelId="{E6570E75-7926-4B4A-A6BD-10E267F1518C}" type="presParOf" srcId="{D563E884-9E26-43C7-BD3E-65C0017F3631}" destId="{D816B181-CD82-46A2-8D70-C9DBAAC71544}" srcOrd="6" destOrd="0" presId="urn:microsoft.com/office/officeart/2005/8/layout/hProcess9"/>
    <dgm:cxn modelId="{7EC5F64C-9266-4486-A602-A8C0E9EE0A0A}" type="presParOf" srcId="{D563E884-9E26-43C7-BD3E-65C0017F3631}" destId="{6655AEEB-8FF9-40AC-BBDF-B0CBDBCFB336}" srcOrd="7" destOrd="0" presId="urn:microsoft.com/office/officeart/2005/8/layout/hProcess9"/>
    <dgm:cxn modelId="{335F1025-5935-4F06-9E3D-8C9BEFCEC5F9}" type="presParOf" srcId="{D563E884-9E26-43C7-BD3E-65C0017F3631}" destId="{0EFDCD52-13BC-428A-AB10-2936D168D27E}" srcOrd="8" destOrd="0" presId="urn:microsoft.com/office/officeart/2005/8/layout/hProcess9"/>
    <dgm:cxn modelId="{668F658C-8C25-4A0E-9C2C-D3A79A207080}" type="presParOf" srcId="{D563E884-9E26-43C7-BD3E-65C0017F3631}" destId="{286BED4F-955F-47CC-8878-096FBB81B577}" srcOrd="9" destOrd="0" presId="urn:microsoft.com/office/officeart/2005/8/layout/hProcess9"/>
    <dgm:cxn modelId="{E30643D9-C5B6-4609-9A56-A9DC800606D1}" type="presParOf" srcId="{D563E884-9E26-43C7-BD3E-65C0017F3631}" destId="{6BDB9A9C-BF34-469A-8DB8-52A3B00A949F}" srcOrd="10" destOrd="0" presId="urn:microsoft.com/office/officeart/2005/8/layout/hProcess9"/>
    <dgm:cxn modelId="{0A8B5E38-9E18-4AA0-A28F-0933AF976F25}" type="presParOf" srcId="{D563E884-9E26-43C7-BD3E-65C0017F3631}" destId="{29114307-C4BD-4ED8-BC23-14A31689D556}" srcOrd="11" destOrd="0" presId="urn:microsoft.com/office/officeart/2005/8/layout/hProcess9"/>
    <dgm:cxn modelId="{ED066835-83F6-4F73-B987-0D15891E3A9F}" type="presParOf" srcId="{D563E884-9E26-43C7-BD3E-65C0017F3631}" destId="{7F591FFB-BC6D-493D-828B-DD44D2B6D514}" srcOrd="12" destOrd="0" presId="urn:microsoft.com/office/officeart/2005/8/layout/hProcess9"/>
    <dgm:cxn modelId="{F473C999-6B53-428D-9E14-EBAF8AAD8258}" type="presParOf" srcId="{D563E884-9E26-43C7-BD3E-65C0017F3631}" destId="{276A2495-5182-4847-B58B-1F22811B4D37}" srcOrd="13" destOrd="0" presId="urn:microsoft.com/office/officeart/2005/8/layout/hProcess9"/>
    <dgm:cxn modelId="{E1AC539D-C8E9-455A-93A2-D16D24017E3C}" type="presParOf" srcId="{D563E884-9E26-43C7-BD3E-65C0017F3631}" destId="{8D561A9E-F7E5-43E9-A5E2-440DD416138F}"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52FB3-FDA2-43B3-BC63-4EA2B5960B86}">
      <dsp:nvSpPr>
        <dsp:cNvPr id="0" name=""/>
        <dsp:cNvSpPr/>
      </dsp:nvSpPr>
      <dsp:spPr>
        <a:xfrm>
          <a:off x="822959" y="0"/>
          <a:ext cx="9326880" cy="51053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7CFB8-9A49-42CE-B301-DA75D303EB59}">
      <dsp:nvSpPr>
        <dsp:cNvPr id="0" name=""/>
        <dsp:cNvSpPr/>
      </dsp:nvSpPr>
      <dsp:spPr>
        <a:xfrm>
          <a:off x="80260" y="1524002"/>
          <a:ext cx="893683"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Kickoff</a:t>
          </a:r>
        </a:p>
      </dsp:txBody>
      <dsp:txXfrm>
        <a:off x="123886" y="1567628"/>
        <a:ext cx="806431" cy="1954907"/>
      </dsp:txXfrm>
    </dsp:sp>
    <dsp:sp modelId="{5E71716E-98EB-4ABF-8EA8-EDE9164C0553}">
      <dsp:nvSpPr>
        <dsp:cNvPr id="0" name=""/>
        <dsp:cNvSpPr/>
      </dsp:nvSpPr>
      <dsp:spPr>
        <a:xfrm>
          <a:off x="1053359" y="1524002"/>
          <a:ext cx="1128569"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Topic area Analysis</a:t>
          </a:r>
        </a:p>
      </dsp:txBody>
      <dsp:txXfrm>
        <a:off x="1108451" y="1579094"/>
        <a:ext cx="1018385" cy="1931975"/>
      </dsp:txXfrm>
    </dsp:sp>
    <dsp:sp modelId="{B5F51B47-5824-460A-8CA0-1336315F1C19}">
      <dsp:nvSpPr>
        <dsp:cNvPr id="0" name=""/>
        <dsp:cNvSpPr/>
      </dsp:nvSpPr>
      <dsp:spPr>
        <a:xfrm>
          <a:off x="2251018" y="1524002"/>
          <a:ext cx="1463030"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Public Engagement Part 1 –Issue Identification</a:t>
          </a:r>
        </a:p>
      </dsp:txBody>
      <dsp:txXfrm>
        <a:off x="2322437" y="1595421"/>
        <a:ext cx="1320192" cy="1899321"/>
      </dsp:txXfrm>
    </dsp:sp>
    <dsp:sp modelId="{D816B181-CD82-46A2-8D70-C9DBAAC71544}">
      <dsp:nvSpPr>
        <dsp:cNvPr id="0" name=""/>
        <dsp:cNvSpPr/>
      </dsp:nvSpPr>
      <dsp:spPr>
        <a:xfrm>
          <a:off x="3822945" y="1524002"/>
          <a:ext cx="1085270"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Topic area Analysis</a:t>
          </a:r>
        </a:p>
      </dsp:txBody>
      <dsp:txXfrm>
        <a:off x="3875924" y="1576981"/>
        <a:ext cx="979312" cy="1936201"/>
      </dsp:txXfrm>
    </dsp:sp>
    <dsp:sp modelId="{0EFDCD52-13BC-428A-AB10-2936D168D27E}">
      <dsp:nvSpPr>
        <dsp:cNvPr id="0" name=""/>
        <dsp:cNvSpPr/>
      </dsp:nvSpPr>
      <dsp:spPr>
        <a:xfrm>
          <a:off x="5020604" y="1524002"/>
          <a:ext cx="1192539"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Bethlehem Pike Focus Area</a:t>
          </a:r>
        </a:p>
      </dsp:txBody>
      <dsp:txXfrm>
        <a:off x="5078819" y="1582217"/>
        <a:ext cx="1076109" cy="1925729"/>
      </dsp:txXfrm>
    </dsp:sp>
    <dsp:sp modelId="{6BDB9A9C-BF34-469A-8DB8-52A3B00A949F}">
      <dsp:nvSpPr>
        <dsp:cNvPr id="0" name=""/>
        <dsp:cNvSpPr/>
      </dsp:nvSpPr>
      <dsp:spPr>
        <a:xfrm>
          <a:off x="6293117" y="1524002"/>
          <a:ext cx="1887369"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Public Engagement Part 2 – Draft Recommendations</a:t>
          </a:r>
        </a:p>
      </dsp:txBody>
      <dsp:txXfrm>
        <a:off x="6385251" y="1616136"/>
        <a:ext cx="1703101" cy="1857891"/>
      </dsp:txXfrm>
    </dsp:sp>
    <dsp:sp modelId="{7F591FFB-BC6D-493D-828B-DD44D2B6D514}">
      <dsp:nvSpPr>
        <dsp:cNvPr id="0" name=""/>
        <dsp:cNvSpPr/>
      </dsp:nvSpPr>
      <dsp:spPr>
        <a:xfrm>
          <a:off x="8272658" y="1524002"/>
          <a:ext cx="1178526"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Review Final Plan</a:t>
          </a:r>
        </a:p>
      </dsp:txBody>
      <dsp:txXfrm>
        <a:off x="8330189" y="1581533"/>
        <a:ext cx="1063464" cy="1927097"/>
      </dsp:txXfrm>
    </dsp:sp>
    <dsp:sp modelId="{8D561A9E-F7E5-43E9-A5E2-440DD416138F}">
      <dsp:nvSpPr>
        <dsp:cNvPr id="0" name=""/>
        <dsp:cNvSpPr/>
      </dsp:nvSpPr>
      <dsp:spPr>
        <a:xfrm>
          <a:off x="9545170" y="1524002"/>
          <a:ext cx="1089757" cy="2042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Adoption</a:t>
          </a:r>
        </a:p>
      </dsp:txBody>
      <dsp:txXfrm>
        <a:off x="9598368" y="1577200"/>
        <a:ext cx="983361" cy="19357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83AB827-9B3D-4576-B9DF-84E00B64923B}" type="datetimeFigureOut">
              <a:rPr lang="en-US" smtClean="0"/>
              <a:t>3/24/2026</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A178BAC-767E-450B-A19C-BD4C2AB415B1}" type="slidenum">
              <a:rPr lang="en-US" smtClean="0"/>
              <a:t>‹#›</a:t>
            </a:fld>
            <a:endParaRPr lang="en-US"/>
          </a:p>
        </p:txBody>
      </p:sp>
    </p:spTree>
    <p:extLst>
      <p:ext uri="{BB962C8B-B14F-4D97-AF65-F5344CB8AC3E}">
        <p14:creationId xmlns:p14="http://schemas.microsoft.com/office/powerpoint/2010/main" val="428382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C4C180A-710E-4CA6-AC16-36600B08870B}" type="datetimeFigureOut">
              <a:rPr lang="en-US" smtClean="0"/>
              <a:t>3/24/2026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5DC6F94-4D84-4A7C-99CC-B9FA03312CCA}" type="slidenum">
              <a:rPr lang="en-US" smtClean="0"/>
              <a:t>‹#›</a:t>
            </a:fld>
            <a:endParaRPr lang="en-US"/>
          </a:p>
        </p:txBody>
      </p:sp>
    </p:spTree>
    <p:extLst>
      <p:ext uri="{BB962C8B-B14F-4D97-AF65-F5344CB8AC3E}">
        <p14:creationId xmlns:p14="http://schemas.microsoft.com/office/powerpoint/2010/main" val="39730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a:t>
            </a:fld>
            <a:endParaRPr lang="en-US"/>
          </a:p>
        </p:txBody>
      </p:sp>
    </p:spTree>
    <p:extLst>
      <p:ext uri="{BB962C8B-B14F-4D97-AF65-F5344CB8AC3E}">
        <p14:creationId xmlns:p14="http://schemas.microsoft.com/office/powerpoint/2010/main" val="111075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14</a:t>
            </a:fld>
            <a:endParaRPr lang="en-US"/>
          </a:p>
        </p:txBody>
      </p:sp>
    </p:spTree>
    <p:extLst>
      <p:ext uri="{BB962C8B-B14F-4D97-AF65-F5344CB8AC3E}">
        <p14:creationId xmlns:p14="http://schemas.microsoft.com/office/powerpoint/2010/main" val="296741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a:t>
            </a:r>
          </a:p>
          <a:p>
            <a:r>
              <a:rPr lang="en-US" dirty="0"/>
              <a:t>Nearly 750 acres of protected open space</a:t>
            </a:r>
          </a:p>
          <a:p>
            <a:r>
              <a:rPr lang="en-US" dirty="0"/>
              <a:t>Over 20 miles of walking trails</a:t>
            </a:r>
          </a:p>
          <a:p>
            <a:r>
              <a:rPr lang="en-US" dirty="0"/>
              <a:t>Completed </a:t>
            </a:r>
            <a:r>
              <a:rPr lang="en-US" sz="1200" b="0" i="0" u="none" strike="noStrike" baseline="0" dirty="0">
                <a:latin typeface="Arial" panose="020B0604020202020204" pitchFamily="34" charset="0"/>
              </a:rPr>
              <a:t>Parks &amp; Recreation Strategic Plan </a:t>
            </a:r>
            <a:endParaRPr lang="en-US" dirty="0"/>
          </a:p>
          <a:p>
            <a:r>
              <a:rPr lang="en-US" dirty="0"/>
              <a:t>Priorities: open space acquisition, construction of trails to bridge network gaps</a:t>
            </a:r>
          </a:p>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15</a:t>
            </a:fld>
            <a:endParaRPr lang="en-US"/>
          </a:p>
        </p:txBody>
      </p:sp>
    </p:spTree>
    <p:extLst>
      <p:ext uri="{BB962C8B-B14F-4D97-AF65-F5344CB8AC3E}">
        <p14:creationId xmlns:p14="http://schemas.microsoft.com/office/powerpoint/2010/main" val="189190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16</a:t>
            </a:fld>
            <a:endParaRPr lang="en-US"/>
          </a:p>
        </p:txBody>
      </p:sp>
    </p:spTree>
    <p:extLst>
      <p:ext uri="{BB962C8B-B14F-4D97-AF65-F5344CB8AC3E}">
        <p14:creationId xmlns:p14="http://schemas.microsoft.com/office/powerpoint/2010/main" val="236393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17</a:t>
            </a:fld>
            <a:endParaRPr lang="en-US"/>
          </a:p>
        </p:txBody>
      </p:sp>
    </p:spTree>
    <p:extLst>
      <p:ext uri="{BB962C8B-B14F-4D97-AF65-F5344CB8AC3E}">
        <p14:creationId xmlns:p14="http://schemas.microsoft.com/office/powerpoint/2010/main" val="199759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18</a:t>
            </a:fld>
            <a:endParaRPr lang="en-US"/>
          </a:p>
        </p:txBody>
      </p:sp>
    </p:spTree>
    <p:extLst>
      <p:ext uri="{BB962C8B-B14F-4D97-AF65-F5344CB8AC3E}">
        <p14:creationId xmlns:p14="http://schemas.microsoft.com/office/powerpoint/2010/main" val="190091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19</a:t>
            </a:fld>
            <a:endParaRPr lang="en-US"/>
          </a:p>
        </p:txBody>
      </p:sp>
    </p:spTree>
    <p:extLst>
      <p:ext uri="{BB962C8B-B14F-4D97-AF65-F5344CB8AC3E}">
        <p14:creationId xmlns:p14="http://schemas.microsoft.com/office/powerpoint/2010/main" val="274414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20</a:t>
            </a:fld>
            <a:endParaRPr lang="en-US"/>
          </a:p>
        </p:txBody>
      </p:sp>
    </p:spTree>
    <p:extLst>
      <p:ext uri="{BB962C8B-B14F-4D97-AF65-F5344CB8AC3E}">
        <p14:creationId xmlns:p14="http://schemas.microsoft.com/office/powerpoint/2010/main" val="394815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22</a:t>
            </a:fld>
            <a:endParaRPr lang="en-US"/>
          </a:p>
        </p:txBody>
      </p:sp>
    </p:spTree>
    <p:extLst>
      <p:ext uri="{BB962C8B-B14F-4D97-AF65-F5344CB8AC3E}">
        <p14:creationId xmlns:p14="http://schemas.microsoft.com/office/powerpoint/2010/main" val="18254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C6F94-4D84-4A7C-99CC-B9FA03312CCA}" type="slidenum">
              <a:rPr lang="en-US" smtClean="0"/>
              <a:t>4</a:t>
            </a:fld>
            <a:endParaRPr lang="en-US"/>
          </a:p>
        </p:txBody>
      </p:sp>
    </p:spTree>
    <p:extLst>
      <p:ext uri="{BB962C8B-B14F-4D97-AF65-F5344CB8AC3E}">
        <p14:creationId xmlns:p14="http://schemas.microsoft.com/office/powerpoint/2010/main" val="5675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C6F94-4D84-4A7C-99CC-B9FA03312CCA}" type="slidenum">
              <a:rPr lang="en-US" smtClean="0"/>
              <a:t>7</a:t>
            </a:fld>
            <a:endParaRPr lang="en-US"/>
          </a:p>
        </p:txBody>
      </p:sp>
    </p:spTree>
    <p:extLst>
      <p:ext uri="{BB962C8B-B14F-4D97-AF65-F5344CB8AC3E}">
        <p14:creationId xmlns:p14="http://schemas.microsoft.com/office/powerpoint/2010/main" val="299042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Future land use and Vision </a:t>
            </a:r>
            <a:r>
              <a:rPr lang="en-US" sz="1200" dirty="0"/>
              <a:t>– The majority of 85% of responses agree/strongly agree with the draft vision statement. Topics of importance are: walkability, revitalization of Bethlehem Pike, environmental stewardship, creating opportunities for small-scale retail and commercial, sustainable growth</a:t>
            </a:r>
          </a:p>
          <a:p>
            <a:r>
              <a:rPr lang="en-US" sz="1200" b="1" dirty="0"/>
              <a:t>Community Institutions </a:t>
            </a:r>
            <a:r>
              <a:rPr lang="en-US" sz="1200" dirty="0"/>
              <a:t>– institutions are valued, especially the school district, but respondents expressed a desire for some community space and businesses that could serve as "third places” (social sustainability)</a:t>
            </a:r>
          </a:p>
          <a:p>
            <a:r>
              <a:rPr lang="en-US" sz="1200" b="1" dirty="0"/>
              <a:t>Housing</a:t>
            </a:r>
            <a:r>
              <a:rPr lang="en-US" sz="1200" dirty="0"/>
              <a:t> - Equally strong feelings about creating opportunities for growth in specific areas, and the desire to maintain the scale and character of established neighborhoods. Mixed feelings about other housing types (missing middle, ADUs); also an interest in seeing more housing for an aging population </a:t>
            </a:r>
          </a:p>
          <a:p>
            <a:r>
              <a:rPr lang="en-US" sz="1200" b="1" dirty="0">
                <a:solidFill>
                  <a:srgbClr val="FF0000"/>
                </a:solidFill>
              </a:rPr>
              <a:t>Transportation. </a:t>
            </a:r>
            <a:r>
              <a:rPr lang="en-US" sz="1200" dirty="0">
                <a:solidFill>
                  <a:srgbClr val="FF0000"/>
                </a:solidFill>
              </a:rPr>
              <a:t>Priority: building sidewalks and trails to improve pedestrian connections to destinations. Also creating safer streets and slowing vehicle speeds through neighborhoods., ensuring safe and convenient bicycle routes, and encouraging the use of public transportation. </a:t>
            </a:r>
          </a:p>
          <a:p>
            <a:r>
              <a:rPr lang="en-US" sz="1200" b="1" dirty="0">
                <a:solidFill>
                  <a:srgbClr val="FF0000"/>
                </a:solidFill>
              </a:rPr>
              <a:t>Open Space and Environmental Sustainability </a:t>
            </a:r>
            <a:r>
              <a:rPr lang="en-US" sz="1200" dirty="0">
                <a:solidFill>
                  <a:srgbClr val="FF0000"/>
                </a:solidFill>
              </a:rPr>
              <a:t>- top issue to improving and preserving the tree canopy, followed by preserving open spaces/natural resources, reducing waste and energy consumption through sustainable practices, and reducing flooding and improving water quality. (more emphasis on open space preservation than parks, because of the recently completed park plan)</a:t>
            </a:r>
          </a:p>
          <a:p>
            <a:endParaRPr lang="en-US" dirty="0"/>
          </a:p>
        </p:txBody>
      </p:sp>
      <p:sp>
        <p:nvSpPr>
          <p:cNvPr id="4" name="Slide Number Placeholder 3"/>
          <p:cNvSpPr>
            <a:spLocks noGrp="1"/>
          </p:cNvSpPr>
          <p:nvPr>
            <p:ph type="sldNum" sz="quarter" idx="10"/>
          </p:nvPr>
        </p:nvSpPr>
        <p:spPr/>
        <p:txBody>
          <a:bodyPr/>
          <a:lstStyle/>
          <a:p>
            <a:fld id="{D5DC6F94-4D84-4A7C-99CC-B9FA03312CCA}" type="slidenum">
              <a:rPr lang="en-US" smtClean="0"/>
              <a:t>8</a:t>
            </a:fld>
            <a:endParaRPr lang="en-US"/>
          </a:p>
        </p:txBody>
      </p:sp>
    </p:spTree>
    <p:extLst>
      <p:ext uri="{BB962C8B-B14F-4D97-AF65-F5344CB8AC3E}">
        <p14:creationId xmlns:p14="http://schemas.microsoft.com/office/powerpoint/2010/main" val="76055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C6F94-4D84-4A7C-99CC-B9FA03312CCA}" type="slidenum">
              <a:rPr lang="en-US" smtClean="0"/>
              <a:t>9</a:t>
            </a:fld>
            <a:endParaRPr lang="en-US"/>
          </a:p>
        </p:txBody>
      </p:sp>
    </p:spTree>
    <p:extLst>
      <p:ext uri="{BB962C8B-B14F-4D97-AF65-F5344CB8AC3E}">
        <p14:creationId xmlns:p14="http://schemas.microsoft.com/office/powerpoint/2010/main" val="287273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10</a:t>
            </a:fld>
            <a:endParaRPr lang="en-US"/>
          </a:p>
        </p:txBody>
      </p:sp>
    </p:spTree>
    <p:extLst>
      <p:ext uri="{BB962C8B-B14F-4D97-AF65-F5344CB8AC3E}">
        <p14:creationId xmlns:p14="http://schemas.microsoft.com/office/powerpoint/2010/main" val="163004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a:t>
            </a:r>
          </a:p>
          <a:p>
            <a:r>
              <a:rPr lang="en-US" dirty="0"/>
              <a:t>Predominant housing type: single-family detached</a:t>
            </a:r>
          </a:p>
          <a:p>
            <a:r>
              <a:rPr lang="en-US" dirty="0"/>
              <a:t>Median household size in 2020: 2.45</a:t>
            </a:r>
          </a:p>
          <a:p>
            <a:r>
              <a:rPr lang="en-US" dirty="0"/>
              <a:t>Households with at least one person over the age of 65 years: 60%</a:t>
            </a:r>
          </a:p>
          <a:p>
            <a:r>
              <a:rPr lang="en-US" dirty="0"/>
              <a:t>More than half of housing units are valued over $500,000</a:t>
            </a:r>
          </a:p>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11</a:t>
            </a:fld>
            <a:endParaRPr lang="en-US"/>
          </a:p>
        </p:txBody>
      </p:sp>
    </p:spTree>
    <p:extLst>
      <p:ext uri="{BB962C8B-B14F-4D97-AF65-F5344CB8AC3E}">
        <p14:creationId xmlns:p14="http://schemas.microsoft.com/office/powerpoint/2010/main" val="232561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12</a:t>
            </a:fld>
            <a:endParaRPr lang="en-US"/>
          </a:p>
        </p:txBody>
      </p:sp>
    </p:spTree>
    <p:extLst>
      <p:ext uri="{BB962C8B-B14F-4D97-AF65-F5344CB8AC3E}">
        <p14:creationId xmlns:p14="http://schemas.microsoft.com/office/powerpoint/2010/main" val="145008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Takeaways:</a:t>
            </a:r>
          </a:p>
          <a:p>
            <a:r>
              <a:rPr lang="en-US" dirty="0"/>
              <a:t>Most people (68%) drive alone to work</a:t>
            </a:r>
          </a:p>
          <a:p>
            <a:r>
              <a:rPr lang="en-US" dirty="0"/>
              <a:t>In 2022, 20% of people worked from home; 2% of people took transit to work</a:t>
            </a:r>
          </a:p>
          <a:p>
            <a:r>
              <a:rPr lang="en-US" dirty="0"/>
              <a:t>Crashes occur and people are concerned about road safety</a:t>
            </a:r>
          </a:p>
          <a:p>
            <a:r>
              <a:rPr lang="en-US" dirty="0"/>
              <a:t>Walkability (and </a:t>
            </a:r>
            <a:r>
              <a:rPr lang="en-US" dirty="0" err="1"/>
              <a:t>bikeability</a:t>
            </a:r>
            <a:r>
              <a:rPr lang="en-US" dirty="0"/>
              <a:t>) is important</a:t>
            </a:r>
          </a:p>
          <a:p>
            <a:endParaRPr lang="en-US" dirty="0"/>
          </a:p>
        </p:txBody>
      </p:sp>
      <p:sp>
        <p:nvSpPr>
          <p:cNvPr id="4" name="Slide Number Placeholder 3"/>
          <p:cNvSpPr>
            <a:spLocks noGrp="1"/>
          </p:cNvSpPr>
          <p:nvPr>
            <p:ph type="sldNum" sz="quarter" idx="5"/>
          </p:nvPr>
        </p:nvSpPr>
        <p:spPr/>
        <p:txBody>
          <a:bodyPr/>
          <a:lstStyle/>
          <a:p>
            <a:fld id="{D5DC6F94-4D84-4A7C-99CC-B9FA03312CCA}" type="slidenum">
              <a:rPr lang="en-US" smtClean="0"/>
              <a:t>13</a:t>
            </a:fld>
            <a:endParaRPr lang="en-US"/>
          </a:p>
        </p:txBody>
      </p:sp>
    </p:spTree>
    <p:extLst>
      <p:ext uri="{BB962C8B-B14F-4D97-AF65-F5344CB8AC3E}">
        <p14:creationId xmlns:p14="http://schemas.microsoft.com/office/powerpoint/2010/main" val="4221218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211" y="5491797"/>
            <a:ext cx="914690" cy="91469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160" y="5587454"/>
            <a:ext cx="838200" cy="818377"/>
          </a:xfrm>
          <a:prstGeom prst="rect">
            <a:avLst/>
          </a:prstGeom>
        </p:spPr>
      </p:pic>
    </p:spTree>
    <p:extLst>
      <p:ext uri="{BB962C8B-B14F-4D97-AF65-F5344CB8AC3E}">
        <p14:creationId xmlns:p14="http://schemas.microsoft.com/office/powerpoint/2010/main" val="38558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331599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latin typeface="Arial"/>
              </a:rPr>
              <a:t>”</a:t>
            </a:r>
            <a:endParaRPr lang="en-US" dirty="0">
              <a:solidFill>
                <a:schemeClr val="accent1"/>
              </a:solidFill>
              <a:latin typeface="Arial"/>
            </a:endParaRPr>
          </a:p>
        </p:txBody>
      </p:sp>
    </p:spTree>
    <p:extLst>
      <p:ext uri="{BB962C8B-B14F-4D97-AF65-F5344CB8AC3E}">
        <p14:creationId xmlns:p14="http://schemas.microsoft.com/office/powerpoint/2010/main" val="103079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253878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122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111980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411736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89736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265174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ct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677335" y="5159400"/>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2B141-886D-48B4-B886-C70CC712E927}"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147310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8C2B141-886D-48B4-B886-C70CC712E927}" type="datetimeFigureOut">
              <a:rPr lang="en-US" smtClean="0"/>
              <a:t>3/24/2026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13269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2B141-886D-48B4-B886-C70CC712E927}"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24637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2516" y="6858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2B141-886D-48B4-B886-C70CC712E927}"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792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B141-886D-48B4-B886-C70CC712E927}"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6520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42" y="1539215"/>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342" y="2817680"/>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C2B141-886D-48B4-B886-C70CC712E927}"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1881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C2B141-886D-48B4-B886-C70CC712E927}"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1FD89-CD3F-43E5-BC40-0CA713C01D32}" type="slidenum">
              <a:rPr lang="en-US" smtClean="0"/>
              <a:t>‹#›</a:t>
            </a:fld>
            <a:endParaRPr lang="en-US"/>
          </a:p>
        </p:txBody>
      </p:sp>
    </p:spTree>
    <p:extLst>
      <p:ext uri="{BB962C8B-B14F-4D97-AF65-F5344CB8AC3E}">
        <p14:creationId xmlns:p14="http://schemas.microsoft.com/office/powerpoint/2010/main" val="345967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13261" y="683551"/>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12516"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C2B141-886D-48B4-B886-C70CC712E927}" type="datetimeFigureOut">
              <a:rPr lang="en-US" smtClean="0"/>
              <a:t>3/24/2026</a:t>
            </a:fld>
            <a:endParaRPr lang="en-US"/>
          </a:p>
        </p:txBody>
      </p:sp>
      <p:sp>
        <p:nvSpPr>
          <p:cNvPr id="5" name="Footer Placeholder 4"/>
          <p:cNvSpPr>
            <a:spLocks noGrp="1"/>
          </p:cNvSpPr>
          <p:nvPr>
            <p:ph type="ftr" sz="quarter" idx="3"/>
          </p:nvPr>
        </p:nvSpPr>
        <p:spPr>
          <a:xfrm>
            <a:off x="609342"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25845"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D1FD89-CD3F-43E5-BC40-0CA713C01D32}" type="slidenum">
              <a:rPr lang="en-US" smtClean="0"/>
              <a:t>‹#›</a:t>
            </a:fld>
            <a:endParaRPr lang="en-US"/>
          </a:p>
        </p:txBody>
      </p:sp>
    </p:spTree>
    <p:extLst>
      <p:ext uri="{BB962C8B-B14F-4D97-AF65-F5344CB8AC3E}">
        <p14:creationId xmlns:p14="http://schemas.microsoft.com/office/powerpoint/2010/main" val="3297272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mailto:cwarner@montcop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605136" cy="2984033"/>
          </a:xfrm>
        </p:spPr>
        <p:txBody>
          <a:bodyPr/>
          <a:lstStyle/>
          <a:p>
            <a:r>
              <a:rPr lang="en-US" sz="4800" dirty="0"/>
              <a:t>Lower Gwynedd </a:t>
            </a:r>
            <a:br>
              <a:rPr lang="en-US" sz="4800" dirty="0"/>
            </a:br>
            <a:r>
              <a:rPr lang="en-US" sz="4800" dirty="0"/>
              <a:t>Comprehensive Plan</a:t>
            </a:r>
            <a:br>
              <a:rPr lang="en-US" sz="4800" dirty="0"/>
            </a:br>
            <a:r>
              <a:rPr lang="en-US" sz="4800" dirty="0"/>
              <a:t>___________</a:t>
            </a:r>
          </a:p>
        </p:txBody>
      </p:sp>
      <p:sp>
        <p:nvSpPr>
          <p:cNvPr id="3" name="Subtitle 2"/>
          <p:cNvSpPr>
            <a:spLocks noGrp="1"/>
          </p:cNvSpPr>
          <p:nvPr>
            <p:ph type="subTitle" idx="1"/>
          </p:nvPr>
        </p:nvSpPr>
        <p:spPr>
          <a:xfrm>
            <a:off x="1447800" y="4648200"/>
            <a:ext cx="7766936" cy="1096899"/>
          </a:xfrm>
        </p:spPr>
        <p:txBody>
          <a:bodyPr>
            <a:noAutofit/>
          </a:bodyPr>
          <a:lstStyle/>
          <a:p>
            <a:r>
              <a:rPr lang="en-US" sz="1600" dirty="0"/>
              <a:t>Planning Commission</a:t>
            </a:r>
          </a:p>
          <a:p>
            <a:r>
              <a:rPr lang="en-US" sz="1600" dirty="0"/>
              <a:t>March 18, 2026</a:t>
            </a:r>
          </a:p>
          <a:p>
            <a:r>
              <a:rPr lang="en-US" sz="1600" dirty="0"/>
              <a:t>Claire Warner, Principal Community Planner I, MCPC</a:t>
            </a:r>
          </a:p>
        </p:txBody>
      </p:sp>
      <p:pic>
        <p:nvPicPr>
          <p:cNvPr id="5" name="Picture 4">
            <a:extLst>
              <a:ext uri="{FF2B5EF4-FFF2-40B4-BE49-F238E27FC236}">
                <a16:creationId xmlns:a16="http://schemas.microsoft.com/office/drawing/2014/main" id="{698D79CB-FF58-EC4F-C9CE-A6E2AB4D977F}"/>
              </a:ext>
            </a:extLst>
          </p:cNvPr>
          <p:cNvPicPr>
            <a:picLocks noChangeAspect="1"/>
          </p:cNvPicPr>
          <p:nvPr/>
        </p:nvPicPr>
        <p:blipFill>
          <a:blip r:embed="rId3" cstate="print">
            <a:extLst>
              <a:ext uri="{28A0092B-C50C-407E-A947-70E740481C1C}">
                <a14:useLocalDpi xmlns:a14="http://schemas.microsoft.com/office/drawing/2010/main" val="0"/>
              </a:ext>
            </a:extLst>
          </a:blip>
          <a:srcRect l="2564"/>
          <a:stretch>
            <a:fillRect/>
          </a:stretch>
        </p:blipFill>
        <p:spPr>
          <a:xfrm>
            <a:off x="457200" y="5486400"/>
            <a:ext cx="2895600" cy="1154844"/>
          </a:xfrm>
          <a:prstGeom prst="rect">
            <a:avLst/>
          </a:prstGeom>
        </p:spPr>
      </p:pic>
    </p:spTree>
    <p:extLst>
      <p:ext uri="{BB962C8B-B14F-4D97-AF65-F5344CB8AC3E}">
        <p14:creationId xmlns:p14="http://schemas.microsoft.com/office/powerpoint/2010/main" val="100935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FA9A-D121-5735-B7AE-D3B283B0858B}"/>
              </a:ext>
            </a:extLst>
          </p:cNvPr>
          <p:cNvSpPr>
            <a:spLocks noGrp="1"/>
          </p:cNvSpPr>
          <p:nvPr>
            <p:ph type="title"/>
          </p:nvPr>
        </p:nvSpPr>
        <p:spPr/>
        <p:txBody>
          <a:bodyPr/>
          <a:lstStyle/>
          <a:p>
            <a:r>
              <a:rPr lang="en-US" dirty="0"/>
              <a:t>Place and People</a:t>
            </a:r>
            <a:br>
              <a:rPr lang="en-US" dirty="0"/>
            </a:br>
            <a:r>
              <a:rPr lang="en-US" sz="2400" dirty="0"/>
              <a:t>Context for future planning</a:t>
            </a:r>
            <a:endParaRPr lang="en-US" dirty="0"/>
          </a:p>
        </p:txBody>
      </p:sp>
      <p:sp>
        <p:nvSpPr>
          <p:cNvPr id="3" name="Text Placeholder 2">
            <a:extLst>
              <a:ext uri="{FF2B5EF4-FFF2-40B4-BE49-F238E27FC236}">
                <a16:creationId xmlns:a16="http://schemas.microsoft.com/office/drawing/2014/main" id="{D0FC3F21-F45E-C6BA-7E36-6AA946B01C72}"/>
              </a:ext>
            </a:extLst>
          </p:cNvPr>
          <p:cNvSpPr>
            <a:spLocks noGrp="1"/>
          </p:cNvSpPr>
          <p:nvPr>
            <p:ph type="body" idx="1"/>
          </p:nvPr>
        </p:nvSpPr>
        <p:spPr>
          <a:xfrm>
            <a:off x="675746" y="2160983"/>
            <a:ext cx="3928538" cy="576262"/>
          </a:xfrm>
          <a:solidFill>
            <a:srgbClr val="D1DDD7"/>
          </a:solidFill>
        </p:spPr>
        <p:txBody>
          <a:bodyPr/>
          <a:lstStyle/>
          <a:p>
            <a:r>
              <a:rPr lang="en-US" sz="2000" dirty="0"/>
              <a:t>Takeaways</a:t>
            </a:r>
          </a:p>
        </p:txBody>
      </p:sp>
      <p:sp>
        <p:nvSpPr>
          <p:cNvPr id="4" name="Content Placeholder 3">
            <a:extLst>
              <a:ext uri="{FF2B5EF4-FFF2-40B4-BE49-F238E27FC236}">
                <a16:creationId xmlns:a16="http://schemas.microsoft.com/office/drawing/2014/main" id="{78777AE9-937E-540E-950E-98BFF311FDB3}"/>
              </a:ext>
            </a:extLst>
          </p:cNvPr>
          <p:cNvSpPr>
            <a:spLocks noGrp="1"/>
          </p:cNvSpPr>
          <p:nvPr>
            <p:ph sz="half" idx="2"/>
          </p:nvPr>
        </p:nvSpPr>
        <p:spPr>
          <a:xfrm>
            <a:off x="675746" y="2737245"/>
            <a:ext cx="3928538" cy="3304117"/>
          </a:xfrm>
          <a:solidFill>
            <a:srgbClr val="D1DDD7"/>
          </a:solidFill>
        </p:spPr>
        <p:txBody>
          <a:bodyPr>
            <a:normAutofit/>
          </a:bodyPr>
          <a:lstStyle/>
          <a:p>
            <a:r>
              <a:rPr lang="en-US" sz="1600" dirty="0"/>
              <a:t>50% single-family residential </a:t>
            </a:r>
          </a:p>
          <a:p>
            <a:r>
              <a:rPr lang="en-US" sz="1600" dirty="0"/>
              <a:t>Population in 2020: 12,076</a:t>
            </a:r>
          </a:p>
          <a:p>
            <a:r>
              <a:rPr lang="en-US" sz="1600" dirty="0"/>
              <a:t>Population density: 2.03 persons/acre</a:t>
            </a:r>
          </a:p>
          <a:p>
            <a:r>
              <a:rPr lang="en-US" sz="1600" dirty="0"/>
              <a:t>Population growth since 2000: 16%</a:t>
            </a:r>
          </a:p>
          <a:p>
            <a:r>
              <a:rPr lang="en-US" sz="1600" dirty="0"/>
              <a:t>Median age: 49.8</a:t>
            </a:r>
            <a:br>
              <a:rPr lang="en-US" sz="1600" dirty="0"/>
            </a:br>
            <a:r>
              <a:rPr lang="en-US" sz="1600" dirty="0"/>
              <a:t>(Montco median age: 41.2)</a:t>
            </a:r>
          </a:p>
        </p:txBody>
      </p:sp>
      <p:sp>
        <p:nvSpPr>
          <p:cNvPr id="5" name="Text Placeholder 4">
            <a:extLst>
              <a:ext uri="{FF2B5EF4-FFF2-40B4-BE49-F238E27FC236}">
                <a16:creationId xmlns:a16="http://schemas.microsoft.com/office/drawing/2014/main" id="{DD04A1BB-97EF-79F5-202B-CA660BF4EA60}"/>
              </a:ext>
            </a:extLst>
          </p:cNvPr>
          <p:cNvSpPr>
            <a:spLocks noGrp="1"/>
          </p:cNvSpPr>
          <p:nvPr>
            <p:ph type="body" sz="quarter" idx="3"/>
          </p:nvPr>
        </p:nvSpPr>
        <p:spPr>
          <a:xfrm>
            <a:off x="4704455" y="2922854"/>
            <a:ext cx="4185618" cy="576262"/>
          </a:xfrm>
        </p:spPr>
        <p:txBody>
          <a:bodyPr/>
          <a:lstStyle/>
          <a:p>
            <a:r>
              <a:rPr lang="en-US" sz="2000" dirty="0"/>
              <a:t>Total Population, 1930-2020</a:t>
            </a:r>
          </a:p>
        </p:txBody>
      </p:sp>
      <p:pic>
        <p:nvPicPr>
          <p:cNvPr id="10" name="Picture 9">
            <a:extLst>
              <a:ext uri="{FF2B5EF4-FFF2-40B4-BE49-F238E27FC236}">
                <a16:creationId xmlns:a16="http://schemas.microsoft.com/office/drawing/2014/main" id="{55716C2D-8AC4-E416-A474-5A7AA04489B5}"/>
              </a:ext>
            </a:extLst>
          </p:cNvPr>
          <p:cNvPicPr>
            <a:picLocks noChangeAspect="1"/>
          </p:cNvPicPr>
          <p:nvPr/>
        </p:nvPicPr>
        <p:blipFill>
          <a:blip r:embed="rId3"/>
          <a:stretch>
            <a:fillRect/>
          </a:stretch>
        </p:blipFill>
        <p:spPr>
          <a:xfrm>
            <a:off x="4704455" y="3499116"/>
            <a:ext cx="6903825" cy="3148145"/>
          </a:xfrm>
          <a:prstGeom prst="rect">
            <a:avLst/>
          </a:prstGeom>
        </p:spPr>
      </p:pic>
      <p:pic>
        <p:nvPicPr>
          <p:cNvPr id="8" name="Picture 7">
            <a:extLst>
              <a:ext uri="{FF2B5EF4-FFF2-40B4-BE49-F238E27FC236}">
                <a16:creationId xmlns:a16="http://schemas.microsoft.com/office/drawing/2014/main" id="{38C40ABB-1451-1EF2-6425-E49255B27814}"/>
              </a:ext>
            </a:extLst>
          </p:cNvPr>
          <p:cNvPicPr>
            <a:picLocks noChangeAspect="1"/>
          </p:cNvPicPr>
          <p:nvPr/>
        </p:nvPicPr>
        <p:blipFill>
          <a:blip r:embed="rId4"/>
          <a:stretch>
            <a:fillRect/>
          </a:stretch>
        </p:blipFill>
        <p:spPr>
          <a:xfrm>
            <a:off x="5631473" y="509979"/>
            <a:ext cx="3578456" cy="2409562"/>
          </a:xfrm>
          <a:prstGeom prst="rect">
            <a:avLst/>
          </a:prstGeom>
        </p:spPr>
      </p:pic>
      <p:sp>
        <p:nvSpPr>
          <p:cNvPr id="11" name="Text Placeholder 4">
            <a:extLst>
              <a:ext uri="{FF2B5EF4-FFF2-40B4-BE49-F238E27FC236}">
                <a16:creationId xmlns:a16="http://schemas.microsoft.com/office/drawing/2014/main" id="{FE8C4CBA-56A3-98A2-E137-A27257AA1DD9}"/>
              </a:ext>
            </a:extLst>
          </p:cNvPr>
          <p:cNvSpPr txBox="1">
            <a:spLocks/>
          </p:cNvSpPr>
          <p:nvPr/>
        </p:nvSpPr>
        <p:spPr>
          <a:xfrm>
            <a:off x="5628160" y="20503"/>
            <a:ext cx="418561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000" dirty="0"/>
              <a:t>Age Group Proportions, 2020</a:t>
            </a:r>
          </a:p>
        </p:txBody>
      </p:sp>
    </p:spTree>
    <p:extLst>
      <p:ext uri="{BB962C8B-B14F-4D97-AF65-F5344CB8AC3E}">
        <p14:creationId xmlns:p14="http://schemas.microsoft.com/office/powerpoint/2010/main" val="73042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4B82-2088-0D57-35E8-C9E72DDD6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7E715-3456-622E-842C-87B183396875}"/>
              </a:ext>
            </a:extLst>
          </p:cNvPr>
          <p:cNvSpPr>
            <a:spLocks noGrp="1"/>
          </p:cNvSpPr>
          <p:nvPr>
            <p:ph type="title"/>
          </p:nvPr>
        </p:nvSpPr>
        <p:spPr>
          <a:xfrm>
            <a:off x="613261" y="228599"/>
            <a:ext cx="8596668" cy="1115351"/>
          </a:xfrm>
        </p:spPr>
        <p:txBody>
          <a:bodyPr/>
          <a:lstStyle/>
          <a:p>
            <a:r>
              <a:rPr lang="en-US" dirty="0"/>
              <a:t>Housing and Neighborhoods</a:t>
            </a:r>
            <a:br>
              <a:rPr lang="en-US" dirty="0"/>
            </a:br>
            <a:r>
              <a:rPr lang="en-US" sz="2400" dirty="0"/>
              <a:t>Create livable communities</a:t>
            </a:r>
            <a:endParaRPr lang="en-US" dirty="0"/>
          </a:p>
        </p:txBody>
      </p:sp>
      <p:pic>
        <p:nvPicPr>
          <p:cNvPr id="9" name="Picture 8">
            <a:extLst>
              <a:ext uri="{FF2B5EF4-FFF2-40B4-BE49-F238E27FC236}">
                <a16:creationId xmlns:a16="http://schemas.microsoft.com/office/drawing/2014/main" id="{793D6FC2-D526-BDBC-FD11-6B16D7079E55}"/>
              </a:ext>
            </a:extLst>
          </p:cNvPr>
          <p:cNvPicPr>
            <a:picLocks noChangeAspect="1"/>
          </p:cNvPicPr>
          <p:nvPr/>
        </p:nvPicPr>
        <p:blipFill>
          <a:blip r:embed="rId3"/>
          <a:srcRect t="2649" b="3890"/>
          <a:stretch>
            <a:fillRect/>
          </a:stretch>
        </p:blipFill>
        <p:spPr>
          <a:xfrm>
            <a:off x="0" y="1839113"/>
            <a:ext cx="6096000" cy="5018887"/>
          </a:xfrm>
          <a:prstGeom prst="rect">
            <a:avLst/>
          </a:prstGeom>
        </p:spPr>
      </p:pic>
      <p:sp>
        <p:nvSpPr>
          <p:cNvPr id="10" name="Text Placeholder 4">
            <a:extLst>
              <a:ext uri="{FF2B5EF4-FFF2-40B4-BE49-F238E27FC236}">
                <a16:creationId xmlns:a16="http://schemas.microsoft.com/office/drawing/2014/main" id="{C166ADB4-2B77-B9D4-73B9-5A3F22799020}"/>
              </a:ext>
            </a:extLst>
          </p:cNvPr>
          <p:cNvSpPr>
            <a:spLocks noGrp="1"/>
          </p:cNvSpPr>
          <p:nvPr>
            <p:ph type="body" sz="quarter" idx="3"/>
          </p:nvPr>
        </p:nvSpPr>
        <p:spPr>
          <a:xfrm>
            <a:off x="228602" y="1243013"/>
            <a:ext cx="4185618" cy="576262"/>
          </a:xfrm>
        </p:spPr>
        <p:txBody>
          <a:bodyPr/>
          <a:lstStyle/>
          <a:p>
            <a:r>
              <a:rPr lang="en-US" sz="2000" dirty="0"/>
              <a:t>Housing Unit Type</a:t>
            </a:r>
          </a:p>
        </p:txBody>
      </p:sp>
      <p:pic>
        <p:nvPicPr>
          <p:cNvPr id="7" name="Picture 6">
            <a:extLst>
              <a:ext uri="{FF2B5EF4-FFF2-40B4-BE49-F238E27FC236}">
                <a16:creationId xmlns:a16="http://schemas.microsoft.com/office/drawing/2014/main" id="{53DD0C27-9A17-D613-AB49-3DAA9EF20D73}"/>
              </a:ext>
            </a:extLst>
          </p:cNvPr>
          <p:cNvPicPr>
            <a:picLocks noChangeAspect="1"/>
          </p:cNvPicPr>
          <p:nvPr/>
        </p:nvPicPr>
        <p:blipFill>
          <a:blip r:embed="rId4"/>
          <a:stretch>
            <a:fillRect/>
          </a:stretch>
        </p:blipFill>
        <p:spPr>
          <a:xfrm>
            <a:off x="6320568" y="1819275"/>
            <a:ext cx="5871432" cy="5038725"/>
          </a:xfrm>
          <a:prstGeom prst="rect">
            <a:avLst/>
          </a:prstGeom>
        </p:spPr>
      </p:pic>
      <p:sp>
        <p:nvSpPr>
          <p:cNvPr id="14" name="Text Placeholder 4">
            <a:extLst>
              <a:ext uri="{FF2B5EF4-FFF2-40B4-BE49-F238E27FC236}">
                <a16:creationId xmlns:a16="http://schemas.microsoft.com/office/drawing/2014/main" id="{F51B3F6A-5AC0-8D3E-B6D4-B442F96FC43F}"/>
              </a:ext>
            </a:extLst>
          </p:cNvPr>
          <p:cNvSpPr txBox="1">
            <a:spLocks/>
          </p:cNvSpPr>
          <p:nvPr/>
        </p:nvSpPr>
        <p:spPr>
          <a:xfrm>
            <a:off x="6563718" y="1303401"/>
            <a:ext cx="5018681"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000" dirty="0"/>
              <a:t>Year Built, Residential Structures</a:t>
            </a:r>
          </a:p>
        </p:txBody>
      </p:sp>
      <p:pic>
        <p:nvPicPr>
          <p:cNvPr id="15" name="Picture 14">
            <a:extLst>
              <a:ext uri="{FF2B5EF4-FFF2-40B4-BE49-F238E27FC236}">
                <a16:creationId xmlns:a16="http://schemas.microsoft.com/office/drawing/2014/main" id="{F9F4A6E7-56D6-9CF3-227A-E40A088512F0}"/>
              </a:ext>
            </a:extLst>
          </p:cNvPr>
          <p:cNvPicPr>
            <a:picLocks noChangeAspect="1"/>
          </p:cNvPicPr>
          <p:nvPr/>
        </p:nvPicPr>
        <p:blipFill>
          <a:blip r:embed="rId5"/>
          <a:stretch>
            <a:fillRect/>
          </a:stretch>
        </p:blipFill>
        <p:spPr>
          <a:xfrm>
            <a:off x="10569888" y="0"/>
            <a:ext cx="1622112" cy="1819275"/>
          </a:xfrm>
          <a:prstGeom prst="rect">
            <a:avLst/>
          </a:prstGeom>
          <a:ln>
            <a:noFill/>
          </a:ln>
          <a:effectLst>
            <a:outerShdw blurRad="292100" dist="139700" dir="2700000" algn="tl" rotWithShape="0">
              <a:srgbClr val="333333">
                <a:alpha val="65000"/>
              </a:srgbClr>
            </a:outerShdw>
          </a:effectLst>
        </p:spPr>
      </p:pic>
      <p:cxnSp>
        <p:nvCxnSpPr>
          <p:cNvPr id="17" name="Straight Connector 16">
            <a:extLst>
              <a:ext uri="{FF2B5EF4-FFF2-40B4-BE49-F238E27FC236}">
                <a16:creationId xmlns:a16="http://schemas.microsoft.com/office/drawing/2014/main" id="{A9891117-89E5-176D-95A4-2EC77FD72E59}"/>
              </a:ext>
            </a:extLst>
          </p:cNvPr>
          <p:cNvCxnSpPr>
            <a:cxnSpLocks/>
          </p:cNvCxnSpPr>
          <p:nvPr/>
        </p:nvCxnSpPr>
        <p:spPr>
          <a:xfrm>
            <a:off x="6084693" y="1379600"/>
            <a:ext cx="11307" cy="532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34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AB02-846D-02EE-A26F-56755CDAB6B2}"/>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C68A0849-40B6-4C48-14C2-12409F9C9E63}"/>
              </a:ext>
            </a:extLst>
          </p:cNvPr>
          <p:cNvPicPr>
            <a:picLocks noChangeAspect="1"/>
          </p:cNvPicPr>
          <p:nvPr/>
        </p:nvPicPr>
        <p:blipFill>
          <a:blip r:embed="rId3"/>
          <a:srcRect b="10255"/>
          <a:stretch>
            <a:fillRect/>
          </a:stretch>
        </p:blipFill>
        <p:spPr>
          <a:xfrm>
            <a:off x="6831419" y="0"/>
            <a:ext cx="3093859" cy="2004351"/>
          </a:xfrm>
          <a:prstGeom prst="rect">
            <a:avLst/>
          </a:prstGeom>
        </p:spPr>
      </p:pic>
      <p:sp>
        <p:nvSpPr>
          <p:cNvPr id="2" name="Title 1">
            <a:extLst>
              <a:ext uri="{FF2B5EF4-FFF2-40B4-BE49-F238E27FC236}">
                <a16:creationId xmlns:a16="http://schemas.microsoft.com/office/drawing/2014/main" id="{04B04544-8338-DE31-7384-9273535A895C}"/>
              </a:ext>
            </a:extLst>
          </p:cNvPr>
          <p:cNvSpPr>
            <a:spLocks noGrp="1"/>
          </p:cNvSpPr>
          <p:nvPr>
            <p:ph type="title"/>
          </p:nvPr>
        </p:nvSpPr>
        <p:spPr/>
        <p:txBody>
          <a:bodyPr/>
          <a:lstStyle/>
          <a:p>
            <a:r>
              <a:rPr lang="en-US" dirty="0"/>
              <a:t>Housing and Neighborhoods</a:t>
            </a:r>
            <a:br>
              <a:rPr lang="en-US" dirty="0"/>
            </a:br>
            <a:r>
              <a:rPr lang="en-US" sz="2400" dirty="0"/>
              <a:t>Create livable communities</a:t>
            </a:r>
            <a:endParaRPr lang="en-US" dirty="0"/>
          </a:p>
        </p:txBody>
      </p:sp>
      <p:sp>
        <p:nvSpPr>
          <p:cNvPr id="3" name="Text Placeholder 2">
            <a:extLst>
              <a:ext uri="{FF2B5EF4-FFF2-40B4-BE49-F238E27FC236}">
                <a16:creationId xmlns:a16="http://schemas.microsoft.com/office/drawing/2014/main" id="{2EC71E00-AAB5-E085-9F35-BF7F38B90BC2}"/>
              </a:ext>
            </a:extLst>
          </p:cNvPr>
          <p:cNvSpPr>
            <a:spLocks noGrp="1"/>
          </p:cNvSpPr>
          <p:nvPr>
            <p:ph type="body" idx="1"/>
          </p:nvPr>
        </p:nvSpPr>
        <p:spPr>
          <a:xfrm>
            <a:off x="675745" y="2160983"/>
            <a:ext cx="4734455" cy="576262"/>
          </a:xfrm>
        </p:spPr>
        <p:txBody>
          <a:bodyPr/>
          <a:lstStyle/>
          <a:p>
            <a:r>
              <a:rPr lang="en-US" dirty="0"/>
              <a:t>Goals and Recommendations</a:t>
            </a:r>
          </a:p>
        </p:txBody>
      </p:sp>
      <p:sp>
        <p:nvSpPr>
          <p:cNvPr id="6" name="Content Placeholder 3">
            <a:extLst>
              <a:ext uri="{FF2B5EF4-FFF2-40B4-BE49-F238E27FC236}">
                <a16:creationId xmlns:a16="http://schemas.microsoft.com/office/drawing/2014/main" id="{9CEAED06-AD18-4E25-D1B7-4E3A50742DFD}"/>
              </a:ext>
            </a:extLst>
          </p:cNvPr>
          <p:cNvSpPr txBox="1">
            <a:spLocks/>
          </p:cNvSpPr>
          <p:nvPr/>
        </p:nvSpPr>
        <p:spPr>
          <a:xfrm>
            <a:off x="828145" y="2889645"/>
            <a:ext cx="5420255" cy="38921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dirty="0"/>
              <a:t>Goal: Maintain the overall scale and character of the township’s established residential neighborhoods.</a:t>
            </a:r>
          </a:p>
          <a:p>
            <a:r>
              <a:rPr lang="en-US" sz="1600" dirty="0"/>
              <a:t>Encourage the preservation of existing housing stock. </a:t>
            </a:r>
          </a:p>
          <a:p>
            <a:pPr marL="0" indent="0">
              <a:buNone/>
            </a:pPr>
            <a:r>
              <a:rPr lang="en-US" sz="1600" b="1" dirty="0"/>
              <a:t>Goal: Meet the housing needs of current and future residents.</a:t>
            </a:r>
          </a:p>
          <a:p>
            <a:r>
              <a:rPr lang="en-US" sz="1600" dirty="0"/>
              <a:t>Allow a variety of housing types and densities. </a:t>
            </a:r>
          </a:p>
          <a:p>
            <a:r>
              <a:rPr lang="en-US" sz="1600" dirty="0"/>
              <a:t>Expand the housing opportunities in appropriate areas.</a:t>
            </a:r>
          </a:p>
        </p:txBody>
      </p:sp>
      <p:pic>
        <p:nvPicPr>
          <p:cNvPr id="18" name="Picture 17">
            <a:extLst>
              <a:ext uri="{FF2B5EF4-FFF2-40B4-BE49-F238E27FC236}">
                <a16:creationId xmlns:a16="http://schemas.microsoft.com/office/drawing/2014/main" id="{5F97405E-EDB7-EAC0-1C76-B57594BE57D6}"/>
              </a:ext>
            </a:extLst>
          </p:cNvPr>
          <p:cNvPicPr>
            <a:picLocks noChangeAspect="1"/>
          </p:cNvPicPr>
          <p:nvPr/>
        </p:nvPicPr>
        <p:blipFill>
          <a:blip r:embed="rId4"/>
          <a:srcRect b="7251"/>
          <a:stretch>
            <a:fillRect/>
          </a:stretch>
        </p:blipFill>
        <p:spPr>
          <a:xfrm>
            <a:off x="9017476" y="1600201"/>
            <a:ext cx="3046801" cy="2099682"/>
          </a:xfrm>
          <a:prstGeom prst="rect">
            <a:avLst/>
          </a:prstGeom>
        </p:spPr>
      </p:pic>
      <p:pic>
        <p:nvPicPr>
          <p:cNvPr id="13" name="Picture 12">
            <a:extLst>
              <a:ext uri="{FF2B5EF4-FFF2-40B4-BE49-F238E27FC236}">
                <a16:creationId xmlns:a16="http://schemas.microsoft.com/office/drawing/2014/main" id="{EDF08A48-FE9C-D151-BB25-99C3A5090E3D}"/>
              </a:ext>
            </a:extLst>
          </p:cNvPr>
          <p:cNvPicPr>
            <a:picLocks noChangeAspect="1"/>
          </p:cNvPicPr>
          <p:nvPr/>
        </p:nvPicPr>
        <p:blipFill>
          <a:blip r:embed="rId5"/>
          <a:stretch>
            <a:fillRect/>
          </a:stretch>
        </p:blipFill>
        <p:spPr>
          <a:xfrm>
            <a:off x="9370765" y="4067175"/>
            <a:ext cx="2798822" cy="2790825"/>
          </a:xfrm>
          <a:prstGeom prst="rect">
            <a:avLst/>
          </a:prstGeom>
        </p:spPr>
      </p:pic>
      <p:pic>
        <p:nvPicPr>
          <p:cNvPr id="17" name="Picture 16">
            <a:extLst>
              <a:ext uri="{FF2B5EF4-FFF2-40B4-BE49-F238E27FC236}">
                <a16:creationId xmlns:a16="http://schemas.microsoft.com/office/drawing/2014/main" id="{C5283A79-833C-3785-7535-9804A607A7E7}"/>
              </a:ext>
            </a:extLst>
          </p:cNvPr>
          <p:cNvPicPr>
            <a:picLocks noChangeAspect="1"/>
          </p:cNvPicPr>
          <p:nvPr/>
        </p:nvPicPr>
        <p:blipFill>
          <a:blip r:embed="rId6"/>
          <a:stretch>
            <a:fillRect/>
          </a:stretch>
        </p:blipFill>
        <p:spPr>
          <a:xfrm>
            <a:off x="6858000" y="2976179"/>
            <a:ext cx="2301121" cy="2281620"/>
          </a:xfrm>
          <a:prstGeom prst="rect">
            <a:avLst/>
          </a:prstGeom>
        </p:spPr>
      </p:pic>
    </p:spTree>
    <p:extLst>
      <p:ext uri="{BB962C8B-B14F-4D97-AF65-F5344CB8AC3E}">
        <p14:creationId xmlns:p14="http://schemas.microsoft.com/office/powerpoint/2010/main" val="213216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18CD-7A1F-4F2C-6D32-C0603FFC8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473DC-0F66-4470-F92D-CFADF2E6B2DF}"/>
              </a:ext>
            </a:extLst>
          </p:cNvPr>
          <p:cNvSpPr>
            <a:spLocks noGrp="1"/>
          </p:cNvSpPr>
          <p:nvPr>
            <p:ph type="title"/>
          </p:nvPr>
        </p:nvSpPr>
        <p:spPr/>
        <p:txBody>
          <a:bodyPr>
            <a:normAutofit/>
          </a:bodyPr>
          <a:lstStyle/>
          <a:p>
            <a:r>
              <a:rPr lang="en-US" dirty="0"/>
              <a:t>Transportation</a:t>
            </a:r>
            <a:br>
              <a:rPr lang="en-US" dirty="0"/>
            </a:br>
            <a:r>
              <a:rPr lang="en-US" sz="2400" dirty="0"/>
              <a:t>Provide for safe mobility and connections</a:t>
            </a:r>
            <a:endParaRPr lang="en-US" sz="2200" dirty="0"/>
          </a:p>
        </p:txBody>
      </p:sp>
      <p:sp>
        <p:nvSpPr>
          <p:cNvPr id="3" name="Text Placeholder 2">
            <a:extLst>
              <a:ext uri="{FF2B5EF4-FFF2-40B4-BE49-F238E27FC236}">
                <a16:creationId xmlns:a16="http://schemas.microsoft.com/office/drawing/2014/main" id="{716B681D-CB1B-986E-47F8-3186D1AC137C}"/>
              </a:ext>
            </a:extLst>
          </p:cNvPr>
          <p:cNvSpPr>
            <a:spLocks noGrp="1"/>
          </p:cNvSpPr>
          <p:nvPr>
            <p:ph type="body" idx="1"/>
          </p:nvPr>
        </p:nvSpPr>
        <p:spPr>
          <a:xfrm>
            <a:off x="914400" y="1703331"/>
            <a:ext cx="4109102" cy="576262"/>
          </a:xfrm>
          <a:solidFill>
            <a:srgbClr val="D1DDD7"/>
          </a:solidFill>
        </p:spPr>
        <p:txBody>
          <a:bodyPr/>
          <a:lstStyle/>
          <a:p>
            <a:r>
              <a:rPr lang="en-US" dirty="0"/>
              <a:t>Takeaways</a:t>
            </a:r>
          </a:p>
        </p:txBody>
      </p:sp>
      <p:sp>
        <p:nvSpPr>
          <p:cNvPr id="4" name="Content Placeholder 3">
            <a:extLst>
              <a:ext uri="{FF2B5EF4-FFF2-40B4-BE49-F238E27FC236}">
                <a16:creationId xmlns:a16="http://schemas.microsoft.com/office/drawing/2014/main" id="{FCB2D911-4954-9066-8969-D29BAB52F86F}"/>
              </a:ext>
            </a:extLst>
          </p:cNvPr>
          <p:cNvSpPr>
            <a:spLocks noGrp="1"/>
          </p:cNvSpPr>
          <p:nvPr>
            <p:ph sz="half" idx="2"/>
          </p:nvPr>
        </p:nvSpPr>
        <p:spPr>
          <a:xfrm>
            <a:off x="914400" y="2279593"/>
            <a:ext cx="4109102" cy="1911407"/>
          </a:xfrm>
          <a:solidFill>
            <a:srgbClr val="D1DDD7"/>
          </a:solidFill>
        </p:spPr>
        <p:txBody>
          <a:bodyPr>
            <a:normAutofit lnSpcReduction="10000"/>
          </a:bodyPr>
          <a:lstStyle/>
          <a:p>
            <a:r>
              <a:rPr lang="en-US" sz="1600" dirty="0"/>
              <a:t>Most people (68%) drive alone to work</a:t>
            </a:r>
          </a:p>
          <a:p>
            <a:r>
              <a:rPr lang="en-US" sz="1600" dirty="0"/>
              <a:t>In 2022, 20% of people worked from home; 2% of people took transit to work</a:t>
            </a:r>
          </a:p>
          <a:p>
            <a:r>
              <a:rPr lang="en-US" sz="1600" dirty="0"/>
              <a:t>Crashes occur and people are concerned about road safety</a:t>
            </a:r>
          </a:p>
          <a:p>
            <a:r>
              <a:rPr lang="en-US" sz="1600" dirty="0"/>
              <a:t>Walkability (and </a:t>
            </a:r>
            <a:r>
              <a:rPr lang="en-US" sz="1600" dirty="0" err="1"/>
              <a:t>bikeability</a:t>
            </a:r>
            <a:r>
              <a:rPr lang="en-US" sz="1600" dirty="0"/>
              <a:t>) is important</a:t>
            </a:r>
          </a:p>
        </p:txBody>
      </p:sp>
      <p:sp>
        <p:nvSpPr>
          <p:cNvPr id="13" name="Text Placeholder 2">
            <a:extLst>
              <a:ext uri="{FF2B5EF4-FFF2-40B4-BE49-F238E27FC236}">
                <a16:creationId xmlns:a16="http://schemas.microsoft.com/office/drawing/2014/main" id="{2D1F7FF2-0741-2623-8F91-889A8F312F03}"/>
              </a:ext>
            </a:extLst>
          </p:cNvPr>
          <p:cNvSpPr txBox="1">
            <a:spLocks/>
          </p:cNvSpPr>
          <p:nvPr/>
        </p:nvSpPr>
        <p:spPr>
          <a:xfrm>
            <a:off x="6019800" y="1565710"/>
            <a:ext cx="5638800" cy="576262"/>
          </a:xfrm>
          <a:prstGeom prst="rect">
            <a:avLst/>
          </a:prstGeom>
          <a:solidFill>
            <a:srgbClr val="FFFFFF">
              <a:alpha val="50196"/>
            </a:srgb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Goals and Recommendations</a:t>
            </a:r>
          </a:p>
        </p:txBody>
      </p:sp>
      <p:sp>
        <p:nvSpPr>
          <p:cNvPr id="14" name="Content Placeholder 3">
            <a:extLst>
              <a:ext uri="{FF2B5EF4-FFF2-40B4-BE49-F238E27FC236}">
                <a16:creationId xmlns:a16="http://schemas.microsoft.com/office/drawing/2014/main" id="{0B5DAE72-EDAC-E485-D53D-7AD7D1701CFD}"/>
              </a:ext>
            </a:extLst>
          </p:cNvPr>
          <p:cNvSpPr txBox="1">
            <a:spLocks/>
          </p:cNvSpPr>
          <p:nvPr/>
        </p:nvSpPr>
        <p:spPr>
          <a:xfrm>
            <a:off x="6019800" y="2141973"/>
            <a:ext cx="5638800" cy="4182628"/>
          </a:xfrm>
          <a:prstGeom prst="rect">
            <a:avLst/>
          </a:prstGeom>
          <a:solidFill>
            <a:srgbClr val="FFFFFF">
              <a:alpha val="49804"/>
            </a:srgb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en-US" sz="1400" b="1" dirty="0"/>
              <a:t>Goal: Improve road safety and slow vehicle travel speeds through residential neighborhoods.</a:t>
            </a:r>
          </a:p>
          <a:p>
            <a:r>
              <a:rPr lang="en-US" sz="1400" dirty="0"/>
              <a:t>Identify common high-speed streets and install traffic calming strategies</a:t>
            </a:r>
          </a:p>
          <a:p>
            <a:pPr marL="0" indent="0">
              <a:buFont typeface="Wingdings 3" panose="05040102010807070707" pitchFamily="18" charset="2"/>
              <a:buNone/>
            </a:pPr>
            <a:r>
              <a:rPr lang="en-US" sz="1400" b="1" dirty="0"/>
              <a:t>Goal: Ensure safe and accessible pedestrian and bicyclist connections between the township’s residential areas and priority walkability areas.</a:t>
            </a:r>
          </a:p>
          <a:p>
            <a:r>
              <a:rPr lang="en-US" sz="1400" dirty="0"/>
              <a:t>Continue to pursue opportunities to expand and improve the sidewalk network.</a:t>
            </a:r>
          </a:p>
          <a:p>
            <a:r>
              <a:rPr lang="en-US" sz="1400" dirty="0"/>
              <a:t>Ensure safe and convenient bicycling routes to destinations</a:t>
            </a:r>
          </a:p>
          <a:p>
            <a:pPr marL="0" indent="0">
              <a:buFont typeface="Wingdings 3" panose="05040102010807070707" pitchFamily="18" charset="2"/>
              <a:buNone/>
            </a:pPr>
            <a:r>
              <a:rPr lang="en-US" sz="1400" b="1" dirty="0"/>
              <a:t>Goal: Encourage the use of public transportation.</a:t>
            </a:r>
          </a:p>
          <a:p>
            <a:r>
              <a:rPr lang="en-US" sz="1400" dirty="0"/>
              <a:t>Install pedestrian connections with wayfinding signage to train stations.</a:t>
            </a:r>
          </a:p>
          <a:p>
            <a:r>
              <a:rPr lang="en-US" sz="1400" dirty="0"/>
              <a:t>Encourage bus stop improvements during land developments</a:t>
            </a:r>
          </a:p>
        </p:txBody>
      </p:sp>
      <p:pic>
        <p:nvPicPr>
          <p:cNvPr id="16" name="Picture 15">
            <a:extLst>
              <a:ext uri="{FF2B5EF4-FFF2-40B4-BE49-F238E27FC236}">
                <a16:creationId xmlns:a16="http://schemas.microsoft.com/office/drawing/2014/main" id="{57FB208D-5BBD-7C78-248A-8422E2319BA9}"/>
              </a:ext>
            </a:extLst>
          </p:cNvPr>
          <p:cNvPicPr>
            <a:picLocks noChangeAspect="1"/>
          </p:cNvPicPr>
          <p:nvPr/>
        </p:nvPicPr>
        <p:blipFill>
          <a:blip r:embed="rId3"/>
          <a:stretch>
            <a:fillRect/>
          </a:stretch>
        </p:blipFill>
        <p:spPr>
          <a:xfrm>
            <a:off x="914400" y="4265052"/>
            <a:ext cx="4109102" cy="2554848"/>
          </a:xfrm>
          <a:prstGeom prst="rect">
            <a:avLst/>
          </a:prstGeom>
        </p:spPr>
      </p:pic>
    </p:spTree>
    <p:extLst>
      <p:ext uri="{BB962C8B-B14F-4D97-AF65-F5344CB8AC3E}">
        <p14:creationId xmlns:p14="http://schemas.microsoft.com/office/powerpoint/2010/main" val="142636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429EDCA-CB7A-A676-8ECE-59A4D16227D6}"/>
              </a:ext>
            </a:extLst>
          </p:cNvPr>
          <p:cNvSpPr/>
          <p:nvPr/>
        </p:nvSpPr>
        <p:spPr>
          <a:xfrm>
            <a:off x="6096001" y="152400"/>
            <a:ext cx="6019800" cy="65532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9208" y="2386445"/>
            <a:ext cx="2703911" cy="1219200"/>
          </a:xfrm>
        </p:spPr>
        <p:txBody>
          <a:bodyPr>
            <a:noAutofit/>
          </a:bodyPr>
          <a:lstStyle/>
          <a:p>
            <a:pPr marL="0" indent="0">
              <a:buNone/>
            </a:pPr>
            <a:r>
              <a:rPr lang="en-US" sz="1600" i="1" dirty="0">
                <a:solidFill>
                  <a:schemeClr val="accent1"/>
                </a:solidFill>
              </a:rPr>
              <a:t>“It might be useful to look at the value of sidewalks in areas around elementary and middle schools and other community focuses.”</a:t>
            </a:r>
          </a:p>
          <a:p>
            <a:pPr marL="0" indent="0">
              <a:buNone/>
            </a:pPr>
            <a:endParaRPr lang="en-US" dirty="0">
              <a:solidFill>
                <a:srgbClr val="FF0000"/>
              </a:solidFill>
            </a:endParaRPr>
          </a:p>
        </p:txBody>
      </p:sp>
      <p:sp>
        <p:nvSpPr>
          <p:cNvPr id="5" name="TextBox 4"/>
          <p:cNvSpPr txBox="1"/>
          <p:nvPr/>
        </p:nvSpPr>
        <p:spPr>
          <a:xfrm flipH="1">
            <a:off x="407925" y="4561482"/>
            <a:ext cx="2703912" cy="1569660"/>
          </a:xfrm>
          <a:prstGeom prst="rect">
            <a:avLst/>
          </a:prstGeom>
          <a:noFill/>
        </p:spPr>
        <p:txBody>
          <a:bodyPr wrap="square" rtlCol="0">
            <a:spAutoFit/>
          </a:bodyPr>
          <a:lstStyle/>
          <a:p>
            <a:r>
              <a:rPr lang="en-US" sz="1600" i="1" dirty="0">
                <a:solidFill>
                  <a:schemeClr val="accent1"/>
                </a:solidFill>
              </a:rPr>
              <a:t>“Create more walking and biking paths especially on the major roads, like Bethlehem Pike.  Easier access to crossing that street would be great.”</a:t>
            </a:r>
          </a:p>
        </p:txBody>
      </p:sp>
      <p:sp>
        <p:nvSpPr>
          <p:cNvPr id="6" name="TextBox 5"/>
          <p:cNvSpPr txBox="1"/>
          <p:nvPr/>
        </p:nvSpPr>
        <p:spPr>
          <a:xfrm>
            <a:off x="3268968" y="3978958"/>
            <a:ext cx="2522232" cy="1569660"/>
          </a:xfrm>
          <a:prstGeom prst="rect">
            <a:avLst/>
          </a:prstGeom>
          <a:noFill/>
        </p:spPr>
        <p:txBody>
          <a:bodyPr wrap="square" rtlCol="0">
            <a:spAutoFit/>
          </a:bodyPr>
          <a:lstStyle/>
          <a:p>
            <a:r>
              <a:rPr lang="en-US" sz="1600" i="1" dirty="0">
                <a:solidFill>
                  <a:schemeClr val="accent1"/>
                </a:solidFill>
              </a:rPr>
              <a:t>“Length of Meetinghouse Road... is a common walking route for residents. No sidewalk or shoulder, and speeds are high/narrow road.”</a:t>
            </a:r>
          </a:p>
        </p:txBody>
      </p:sp>
      <p:sp>
        <p:nvSpPr>
          <p:cNvPr id="8" name="Rectangle 7"/>
          <p:cNvSpPr/>
          <p:nvPr/>
        </p:nvSpPr>
        <p:spPr>
          <a:xfrm>
            <a:off x="3512390" y="1905000"/>
            <a:ext cx="2104340" cy="1323439"/>
          </a:xfrm>
          <a:prstGeom prst="rect">
            <a:avLst/>
          </a:prstGeom>
        </p:spPr>
        <p:txBody>
          <a:bodyPr wrap="square">
            <a:spAutoFit/>
          </a:bodyPr>
          <a:lstStyle/>
          <a:p>
            <a:r>
              <a:rPr lang="en-US" sz="1600" i="1" dirty="0">
                <a:solidFill>
                  <a:schemeClr val="accent1"/>
                </a:solidFill>
              </a:rPr>
              <a:t>“Better pedestrian connections between Gwynedd Mercy and the Shopping Center”</a:t>
            </a:r>
          </a:p>
        </p:txBody>
      </p:sp>
      <p:pic>
        <p:nvPicPr>
          <p:cNvPr id="10" name="Picture 9">
            <a:extLst>
              <a:ext uri="{FF2B5EF4-FFF2-40B4-BE49-F238E27FC236}">
                <a16:creationId xmlns:a16="http://schemas.microsoft.com/office/drawing/2014/main" id="{6FC9444D-F053-6C6F-6963-0B4F612AF786}"/>
              </a:ext>
            </a:extLst>
          </p:cNvPr>
          <p:cNvPicPr>
            <a:picLocks noChangeAspect="1"/>
          </p:cNvPicPr>
          <p:nvPr/>
        </p:nvPicPr>
        <p:blipFill>
          <a:blip r:embed="rId3"/>
          <a:srcRect l="2999" r="2654"/>
          <a:stretch>
            <a:fillRect/>
          </a:stretch>
        </p:blipFill>
        <p:spPr>
          <a:xfrm>
            <a:off x="6305465" y="228600"/>
            <a:ext cx="5720248" cy="5257800"/>
          </a:xfrm>
          <a:prstGeom prst="rect">
            <a:avLst/>
          </a:prstGeom>
        </p:spPr>
      </p:pic>
      <p:pic>
        <p:nvPicPr>
          <p:cNvPr id="12" name="Picture 11">
            <a:extLst>
              <a:ext uri="{FF2B5EF4-FFF2-40B4-BE49-F238E27FC236}">
                <a16:creationId xmlns:a16="http://schemas.microsoft.com/office/drawing/2014/main" id="{E1F86BD7-AA24-673D-B7F4-2E5D63EA424A}"/>
              </a:ext>
            </a:extLst>
          </p:cNvPr>
          <p:cNvPicPr>
            <a:picLocks noChangeAspect="1"/>
          </p:cNvPicPr>
          <p:nvPr/>
        </p:nvPicPr>
        <p:blipFill>
          <a:blip r:embed="rId4"/>
          <a:stretch>
            <a:fillRect/>
          </a:stretch>
        </p:blipFill>
        <p:spPr>
          <a:xfrm>
            <a:off x="6161931" y="5334000"/>
            <a:ext cx="2829669" cy="1355492"/>
          </a:xfrm>
          <a:prstGeom prst="rect">
            <a:avLst/>
          </a:prstGeom>
        </p:spPr>
      </p:pic>
      <p:sp>
        <p:nvSpPr>
          <p:cNvPr id="16" name="Text Placeholder 8">
            <a:extLst>
              <a:ext uri="{FF2B5EF4-FFF2-40B4-BE49-F238E27FC236}">
                <a16:creationId xmlns:a16="http://schemas.microsoft.com/office/drawing/2014/main" id="{7F2CAF09-D822-7126-3691-B1734F2A1D76}"/>
              </a:ext>
            </a:extLst>
          </p:cNvPr>
          <p:cNvSpPr txBox="1">
            <a:spLocks/>
          </p:cNvSpPr>
          <p:nvPr/>
        </p:nvSpPr>
        <p:spPr>
          <a:xfrm>
            <a:off x="9165589" y="5817609"/>
            <a:ext cx="2912617" cy="506241"/>
          </a:xfrm>
          <a:prstGeom prst="rect">
            <a:avLst/>
          </a:prstGeom>
          <a:solidFill>
            <a:schemeClr val="bg1">
              <a:alpha val="50196"/>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Walkability Analysis</a:t>
            </a:r>
          </a:p>
        </p:txBody>
      </p:sp>
      <p:sp>
        <p:nvSpPr>
          <p:cNvPr id="17" name="Title 1">
            <a:extLst>
              <a:ext uri="{FF2B5EF4-FFF2-40B4-BE49-F238E27FC236}">
                <a16:creationId xmlns:a16="http://schemas.microsoft.com/office/drawing/2014/main" id="{FA85FF98-5A8F-760E-D9ED-98679241D19D}"/>
              </a:ext>
            </a:extLst>
          </p:cNvPr>
          <p:cNvSpPr txBox="1">
            <a:spLocks/>
          </p:cNvSpPr>
          <p:nvPr/>
        </p:nvSpPr>
        <p:spPr>
          <a:xfrm>
            <a:off x="685800" y="482490"/>
            <a:ext cx="8596668" cy="13208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Transportation</a:t>
            </a:r>
            <a:br>
              <a:rPr lang="en-US" dirty="0"/>
            </a:br>
            <a:r>
              <a:rPr lang="en-US" sz="2600" dirty="0"/>
              <a:t>Priority Topic: Walkability</a:t>
            </a:r>
            <a:br>
              <a:rPr lang="en-US" dirty="0"/>
            </a:br>
            <a:endParaRPr lang="en-US" sz="2200" dirty="0"/>
          </a:p>
        </p:txBody>
      </p:sp>
    </p:spTree>
    <p:extLst>
      <p:ext uri="{BB962C8B-B14F-4D97-AF65-F5344CB8AC3E}">
        <p14:creationId xmlns:p14="http://schemas.microsoft.com/office/powerpoint/2010/main" val="80604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837A-8949-25FE-9CFB-6104422DA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9D23D-8892-97BC-8250-2519145F3DA7}"/>
              </a:ext>
            </a:extLst>
          </p:cNvPr>
          <p:cNvSpPr>
            <a:spLocks noGrp="1"/>
          </p:cNvSpPr>
          <p:nvPr>
            <p:ph type="title"/>
          </p:nvPr>
        </p:nvSpPr>
        <p:spPr>
          <a:xfrm>
            <a:off x="563034" y="467664"/>
            <a:ext cx="8596668" cy="1320800"/>
          </a:xfrm>
        </p:spPr>
        <p:txBody>
          <a:bodyPr>
            <a:normAutofit/>
          </a:bodyPr>
          <a:lstStyle/>
          <a:p>
            <a:r>
              <a:rPr lang="en-US" dirty="0"/>
              <a:t>Open Space, Trails, and Parks</a:t>
            </a:r>
            <a:br>
              <a:rPr lang="en-US" dirty="0"/>
            </a:br>
            <a:r>
              <a:rPr lang="en-US" sz="2400" dirty="0"/>
              <a:t>Protect Community Assets</a:t>
            </a:r>
            <a:endParaRPr lang="en-US" dirty="0"/>
          </a:p>
        </p:txBody>
      </p:sp>
      <p:sp>
        <p:nvSpPr>
          <p:cNvPr id="4" name="Content Placeholder 3">
            <a:extLst>
              <a:ext uri="{FF2B5EF4-FFF2-40B4-BE49-F238E27FC236}">
                <a16:creationId xmlns:a16="http://schemas.microsoft.com/office/drawing/2014/main" id="{F346F301-8EF2-7605-42E8-113250602630}"/>
              </a:ext>
            </a:extLst>
          </p:cNvPr>
          <p:cNvSpPr>
            <a:spLocks noGrp="1"/>
          </p:cNvSpPr>
          <p:nvPr>
            <p:ph sz="half" idx="2"/>
          </p:nvPr>
        </p:nvSpPr>
        <p:spPr>
          <a:xfrm>
            <a:off x="118242" y="1545015"/>
            <a:ext cx="2167758" cy="3788985"/>
          </a:xfrm>
          <a:solidFill>
            <a:srgbClr val="D1DDD7"/>
          </a:solidFill>
        </p:spPr>
        <p:txBody>
          <a:bodyPr>
            <a:normAutofit/>
          </a:bodyPr>
          <a:lstStyle/>
          <a:p>
            <a:pPr marL="0" indent="0">
              <a:buNone/>
            </a:pPr>
            <a:r>
              <a:rPr lang="en-US" sz="2000" dirty="0"/>
              <a:t>Takeaways</a:t>
            </a:r>
          </a:p>
          <a:p>
            <a:pPr marL="166688" indent="-166688"/>
            <a:r>
              <a:rPr lang="en-US" sz="1400" dirty="0"/>
              <a:t>Nearly 750 acres of protected open space</a:t>
            </a:r>
          </a:p>
          <a:p>
            <a:pPr marL="166688" indent="-166688"/>
            <a:r>
              <a:rPr lang="en-US" sz="1400" dirty="0"/>
              <a:t>Over 20 miles of walking trails</a:t>
            </a:r>
          </a:p>
          <a:p>
            <a:pPr marL="166688" indent="-166688"/>
            <a:r>
              <a:rPr lang="en-US" sz="1400" dirty="0"/>
              <a:t>Completed </a:t>
            </a:r>
            <a:r>
              <a:rPr lang="en-US" sz="1400" b="0" i="0" u="none" strike="noStrike" baseline="0" dirty="0">
                <a:latin typeface="Arial" panose="020B0604020202020204" pitchFamily="34" charset="0"/>
              </a:rPr>
              <a:t>Parks &amp; Recreation Strategic Plan </a:t>
            </a:r>
            <a:endParaRPr lang="en-US" sz="1400" dirty="0"/>
          </a:p>
          <a:p>
            <a:pPr marL="166688" indent="-166688"/>
            <a:r>
              <a:rPr lang="en-US" sz="1400" dirty="0"/>
              <a:t>Priorities: open space acquisition, trail construction</a:t>
            </a:r>
          </a:p>
          <a:p>
            <a:endParaRPr lang="en-US" dirty="0"/>
          </a:p>
          <a:p>
            <a:endParaRPr lang="en-US" dirty="0"/>
          </a:p>
        </p:txBody>
      </p:sp>
      <p:pic>
        <p:nvPicPr>
          <p:cNvPr id="8" name="Picture 7">
            <a:extLst>
              <a:ext uri="{FF2B5EF4-FFF2-40B4-BE49-F238E27FC236}">
                <a16:creationId xmlns:a16="http://schemas.microsoft.com/office/drawing/2014/main" id="{DF69369B-4243-A551-4683-C30857522F1A}"/>
              </a:ext>
            </a:extLst>
          </p:cNvPr>
          <p:cNvPicPr>
            <a:picLocks noChangeAspect="1"/>
          </p:cNvPicPr>
          <p:nvPr/>
        </p:nvPicPr>
        <p:blipFill>
          <a:blip r:embed="rId3"/>
          <a:srcRect l="969" t="1112"/>
          <a:stretch>
            <a:fillRect/>
          </a:stretch>
        </p:blipFill>
        <p:spPr>
          <a:xfrm>
            <a:off x="6957516" y="162600"/>
            <a:ext cx="5215758" cy="6258909"/>
          </a:xfrm>
          <a:prstGeom prst="rect">
            <a:avLst/>
          </a:prstGeom>
          <a:ln>
            <a:solidFill>
              <a:schemeClr val="accent1"/>
            </a:solidFill>
          </a:ln>
        </p:spPr>
      </p:pic>
      <p:sp>
        <p:nvSpPr>
          <p:cNvPr id="10" name="Text Placeholder 2">
            <a:extLst>
              <a:ext uri="{FF2B5EF4-FFF2-40B4-BE49-F238E27FC236}">
                <a16:creationId xmlns:a16="http://schemas.microsoft.com/office/drawing/2014/main" id="{196E19D5-A4DE-B763-0C8A-1225E544BD28}"/>
              </a:ext>
            </a:extLst>
          </p:cNvPr>
          <p:cNvSpPr txBox="1">
            <a:spLocks/>
          </p:cNvSpPr>
          <p:nvPr/>
        </p:nvSpPr>
        <p:spPr>
          <a:xfrm>
            <a:off x="2395908" y="1545015"/>
            <a:ext cx="4462092" cy="664785"/>
          </a:xfrm>
          <a:prstGeom prst="rect">
            <a:avLst/>
          </a:prstGeom>
          <a:solidFill>
            <a:srgbClr val="D1DDD7">
              <a:alpha val="50196"/>
            </a:srgb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Goals and Recommendations</a:t>
            </a:r>
          </a:p>
        </p:txBody>
      </p:sp>
      <p:sp>
        <p:nvSpPr>
          <p:cNvPr id="11" name="Content Placeholder 3">
            <a:extLst>
              <a:ext uri="{FF2B5EF4-FFF2-40B4-BE49-F238E27FC236}">
                <a16:creationId xmlns:a16="http://schemas.microsoft.com/office/drawing/2014/main" id="{FEC3323A-1255-6D25-5561-BB8E6EA863BB}"/>
              </a:ext>
            </a:extLst>
          </p:cNvPr>
          <p:cNvSpPr txBox="1">
            <a:spLocks/>
          </p:cNvSpPr>
          <p:nvPr/>
        </p:nvSpPr>
        <p:spPr>
          <a:xfrm>
            <a:off x="2395907" y="2209800"/>
            <a:ext cx="4462093" cy="4577955"/>
          </a:xfrm>
          <a:prstGeom prst="rect">
            <a:avLst/>
          </a:prstGeom>
          <a:solidFill>
            <a:srgbClr val="D1DDD7">
              <a:alpha val="50196"/>
            </a:srgbClr>
          </a:solidFill>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en-US" b="1" dirty="0"/>
              <a:t>Goal: Protect and preserve the township’s remaining open space areas. </a:t>
            </a:r>
          </a:p>
          <a:p>
            <a:r>
              <a:rPr lang="en-US" dirty="0"/>
              <a:t>Explore opportunities for open space acquisition, including historic properties, greenway corridors.</a:t>
            </a:r>
          </a:p>
          <a:p>
            <a:pPr marL="0" indent="0">
              <a:buFont typeface="Wingdings 3" panose="05040102010807070707" pitchFamily="18" charset="2"/>
              <a:buNone/>
            </a:pPr>
            <a:r>
              <a:rPr lang="en-US" b="1" dirty="0"/>
              <a:t>Goal: Expand and improve upon the township’s trail network.</a:t>
            </a:r>
          </a:p>
          <a:p>
            <a:r>
              <a:rPr lang="en-US" dirty="0"/>
              <a:t>Prioritize gaps to fill to complete connections. </a:t>
            </a:r>
          </a:p>
          <a:p>
            <a:r>
              <a:rPr lang="en-US" dirty="0"/>
              <a:t>Consider creating an official map showing the township’s planned locations of future trail connections.</a:t>
            </a:r>
          </a:p>
          <a:p>
            <a:pPr marL="0" indent="0">
              <a:buFont typeface="Wingdings 3" panose="05040102010807070707" pitchFamily="18" charset="2"/>
              <a:buNone/>
            </a:pPr>
            <a:r>
              <a:rPr lang="en-US" b="1" dirty="0"/>
              <a:t>Goal: Enhance the township’s parks, recreation opportunities, open space, and natural resources.</a:t>
            </a:r>
          </a:p>
          <a:p>
            <a:r>
              <a:rPr lang="en-US" dirty="0"/>
              <a:t>Install sidewalks, trails, and bike facilities to improve access to parks and open spaces. </a:t>
            </a:r>
          </a:p>
          <a:p>
            <a:pPr marL="0" indent="0">
              <a:buFont typeface="Wingdings 3" panose="05040102010807070707" pitchFamily="18" charset="2"/>
              <a:buNone/>
            </a:pPr>
            <a:endParaRPr lang="en-US" dirty="0"/>
          </a:p>
          <a:p>
            <a:endParaRPr lang="en-US" dirty="0"/>
          </a:p>
        </p:txBody>
      </p:sp>
    </p:spTree>
    <p:extLst>
      <p:ext uri="{BB962C8B-B14F-4D97-AF65-F5344CB8AC3E}">
        <p14:creationId xmlns:p14="http://schemas.microsoft.com/office/powerpoint/2010/main" val="225151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4374-A4B2-5E7B-3DA0-3ED9E032976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8534E5B-A884-B227-9C5B-81CF8D13FD44}"/>
              </a:ext>
            </a:extLst>
          </p:cNvPr>
          <p:cNvSpPr/>
          <p:nvPr/>
        </p:nvSpPr>
        <p:spPr>
          <a:xfrm>
            <a:off x="6172200" y="0"/>
            <a:ext cx="6019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79A7DD-A43E-5173-B1A2-461C336A337C}"/>
              </a:ext>
            </a:extLst>
          </p:cNvPr>
          <p:cNvSpPr>
            <a:spLocks noGrp="1"/>
          </p:cNvSpPr>
          <p:nvPr>
            <p:ph type="title"/>
          </p:nvPr>
        </p:nvSpPr>
        <p:spPr>
          <a:xfrm>
            <a:off x="63818" y="0"/>
            <a:ext cx="8596668" cy="1320800"/>
          </a:xfrm>
        </p:spPr>
        <p:txBody>
          <a:bodyPr>
            <a:normAutofit fontScale="90000"/>
          </a:bodyPr>
          <a:lstStyle/>
          <a:p>
            <a:r>
              <a:rPr lang="en-US" dirty="0"/>
              <a:t>Environmental Sustainability </a:t>
            </a:r>
            <a:br>
              <a:rPr lang="en-US" dirty="0"/>
            </a:br>
            <a:r>
              <a:rPr lang="en-US" dirty="0"/>
              <a:t>and Infrastructure</a:t>
            </a:r>
            <a:br>
              <a:rPr lang="en-US" dirty="0"/>
            </a:br>
            <a:r>
              <a:rPr lang="en-US" sz="2700" dirty="0"/>
              <a:t>Promote Ecological Stewardship</a:t>
            </a:r>
            <a:endParaRPr lang="en-US" dirty="0"/>
          </a:p>
        </p:txBody>
      </p:sp>
      <p:pic>
        <p:nvPicPr>
          <p:cNvPr id="8" name="Picture 7">
            <a:extLst>
              <a:ext uri="{FF2B5EF4-FFF2-40B4-BE49-F238E27FC236}">
                <a16:creationId xmlns:a16="http://schemas.microsoft.com/office/drawing/2014/main" id="{6ABAFD01-4036-0881-2765-52F3DEDBEF0A}"/>
              </a:ext>
            </a:extLst>
          </p:cNvPr>
          <p:cNvPicPr>
            <a:picLocks noChangeAspect="1"/>
          </p:cNvPicPr>
          <p:nvPr/>
        </p:nvPicPr>
        <p:blipFill>
          <a:blip r:embed="rId3"/>
          <a:srcRect t="3687" r="50000" b="60232"/>
          <a:stretch>
            <a:fillRect/>
          </a:stretch>
        </p:blipFill>
        <p:spPr>
          <a:xfrm>
            <a:off x="5037653" y="0"/>
            <a:ext cx="3585619" cy="3124200"/>
          </a:xfrm>
          <a:prstGeom prst="rect">
            <a:avLst/>
          </a:prstGeom>
        </p:spPr>
      </p:pic>
      <p:pic>
        <p:nvPicPr>
          <p:cNvPr id="9" name="Picture 8">
            <a:extLst>
              <a:ext uri="{FF2B5EF4-FFF2-40B4-BE49-F238E27FC236}">
                <a16:creationId xmlns:a16="http://schemas.microsoft.com/office/drawing/2014/main" id="{C7838E32-51E5-5AA4-7C73-147F51D8984C}"/>
              </a:ext>
            </a:extLst>
          </p:cNvPr>
          <p:cNvPicPr>
            <a:picLocks noChangeAspect="1"/>
          </p:cNvPicPr>
          <p:nvPr/>
        </p:nvPicPr>
        <p:blipFill>
          <a:blip r:embed="rId3"/>
          <a:srcRect l="52754" t="3245" r="1468" b="49735"/>
          <a:stretch>
            <a:fillRect/>
          </a:stretch>
        </p:blipFill>
        <p:spPr>
          <a:xfrm>
            <a:off x="8953352" y="1320800"/>
            <a:ext cx="3238648" cy="4016649"/>
          </a:xfrm>
          <a:prstGeom prst="rect">
            <a:avLst/>
          </a:prstGeom>
        </p:spPr>
      </p:pic>
      <p:pic>
        <p:nvPicPr>
          <p:cNvPr id="10" name="Picture 9">
            <a:extLst>
              <a:ext uri="{FF2B5EF4-FFF2-40B4-BE49-F238E27FC236}">
                <a16:creationId xmlns:a16="http://schemas.microsoft.com/office/drawing/2014/main" id="{B7712A85-F40C-4D54-980C-AC17FB725726}"/>
              </a:ext>
            </a:extLst>
          </p:cNvPr>
          <p:cNvPicPr>
            <a:picLocks noChangeAspect="1"/>
          </p:cNvPicPr>
          <p:nvPr/>
        </p:nvPicPr>
        <p:blipFill>
          <a:blip r:embed="rId3"/>
          <a:srcRect l="1168" t="55128" r="50827"/>
          <a:stretch>
            <a:fillRect/>
          </a:stretch>
        </p:blipFill>
        <p:spPr>
          <a:xfrm>
            <a:off x="5108147" y="2991257"/>
            <a:ext cx="3444630" cy="3887913"/>
          </a:xfrm>
          <a:prstGeom prst="rect">
            <a:avLst/>
          </a:prstGeom>
        </p:spPr>
      </p:pic>
      <p:sp>
        <p:nvSpPr>
          <p:cNvPr id="6" name="Content Placeholder 3">
            <a:extLst>
              <a:ext uri="{FF2B5EF4-FFF2-40B4-BE49-F238E27FC236}">
                <a16:creationId xmlns:a16="http://schemas.microsoft.com/office/drawing/2014/main" id="{8E12A1E6-A237-FBAB-5BB4-E9988057CBC8}"/>
              </a:ext>
            </a:extLst>
          </p:cNvPr>
          <p:cNvSpPr txBox="1">
            <a:spLocks/>
          </p:cNvSpPr>
          <p:nvPr/>
        </p:nvSpPr>
        <p:spPr>
          <a:xfrm>
            <a:off x="8965286" y="5337449"/>
            <a:ext cx="3091902" cy="806303"/>
          </a:xfrm>
          <a:prstGeom prst="rect">
            <a:avLst/>
          </a:prstGeom>
          <a:solidFill>
            <a:srgbClr val="D1DDD7"/>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tabLst>
                <a:tab pos="114300" algn="l"/>
              </a:tabLst>
            </a:pPr>
            <a:r>
              <a:rPr lang="en-US" sz="1400" dirty="0"/>
              <a:t>Tree canopy coverage and  impervious coverage impact surface temperatures (heat island effect). </a:t>
            </a:r>
          </a:p>
          <a:p>
            <a:endParaRPr lang="en-US" dirty="0"/>
          </a:p>
          <a:p>
            <a:endParaRPr lang="en-US" dirty="0"/>
          </a:p>
        </p:txBody>
      </p:sp>
      <p:sp>
        <p:nvSpPr>
          <p:cNvPr id="7" name="Text Placeholder 2">
            <a:extLst>
              <a:ext uri="{FF2B5EF4-FFF2-40B4-BE49-F238E27FC236}">
                <a16:creationId xmlns:a16="http://schemas.microsoft.com/office/drawing/2014/main" id="{07951C28-1CB2-BD60-67A2-8B16D59227C3}"/>
              </a:ext>
            </a:extLst>
          </p:cNvPr>
          <p:cNvSpPr txBox="1">
            <a:spLocks/>
          </p:cNvSpPr>
          <p:nvPr/>
        </p:nvSpPr>
        <p:spPr>
          <a:xfrm>
            <a:off x="457200" y="1676400"/>
            <a:ext cx="4576053" cy="512385"/>
          </a:xfrm>
          <a:prstGeom prst="rect">
            <a:avLst/>
          </a:prstGeom>
          <a:solidFill>
            <a:srgbClr val="D1DDD7">
              <a:alpha val="50196"/>
            </a:srgb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Goals and Recommendations</a:t>
            </a:r>
          </a:p>
        </p:txBody>
      </p:sp>
      <p:sp>
        <p:nvSpPr>
          <p:cNvPr id="11" name="Content Placeholder 3">
            <a:extLst>
              <a:ext uri="{FF2B5EF4-FFF2-40B4-BE49-F238E27FC236}">
                <a16:creationId xmlns:a16="http://schemas.microsoft.com/office/drawing/2014/main" id="{C7C1A75D-808B-300D-F285-E4DD13EDD8D5}"/>
              </a:ext>
            </a:extLst>
          </p:cNvPr>
          <p:cNvSpPr txBox="1">
            <a:spLocks/>
          </p:cNvSpPr>
          <p:nvPr/>
        </p:nvSpPr>
        <p:spPr>
          <a:xfrm>
            <a:off x="457200" y="2188785"/>
            <a:ext cx="4576053" cy="4506140"/>
          </a:xfrm>
          <a:prstGeom prst="rect">
            <a:avLst/>
          </a:prstGeom>
          <a:solidFill>
            <a:srgbClr val="D1DDD7">
              <a:alpha val="50196"/>
            </a:srgbClr>
          </a:soli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500" b="1" dirty="0"/>
              <a:t>Goal: Protect and preserve the township’s natural resources, including streams, wetlands, floodplains, riparian corridors, and woodlands. </a:t>
            </a:r>
          </a:p>
          <a:p>
            <a:pPr marL="0" indent="0">
              <a:buNone/>
            </a:pPr>
            <a:r>
              <a:rPr lang="en-US" sz="1500" b="1" dirty="0"/>
              <a:t>Goal: Preserve and enhance the tree canopy for improved air quality and ecological benefits. </a:t>
            </a:r>
          </a:p>
          <a:p>
            <a:r>
              <a:rPr lang="en-US" sz="1500" dirty="0"/>
              <a:t>Identify areas where trees are in poor health, need to be replaced, or where there is a need for new trees. </a:t>
            </a:r>
          </a:p>
          <a:p>
            <a:pPr marL="0" indent="0">
              <a:buNone/>
            </a:pPr>
            <a:r>
              <a:rPr lang="en-US" sz="1500" b="1" dirty="0"/>
              <a:t>Goal: Improve water quality of waterways that flow into the Wissahickon Creek.</a:t>
            </a:r>
          </a:p>
          <a:p>
            <a:r>
              <a:rPr lang="en-US" sz="1500" dirty="0"/>
              <a:t>Continue multi-municipal coordination to with the “Wissahickon Creek Water Quality Improvement Plan”</a:t>
            </a:r>
          </a:p>
          <a:p>
            <a:pPr marL="0" indent="0">
              <a:buNone/>
            </a:pPr>
            <a:r>
              <a:rPr lang="en-US" sz="1500" b="1" dirty="0"/>
              <a:t>Goal: Reduce the impacts of flooding in flood-prone areas.</a:t>
            </a:r>
            <a:endParaRPr lang="en-US" sz="1500" dirty="0"/>
          </a:p>
          <a:p>
            <a:pPr marL="0" indent="0">
              <a:buNone/>
            </a:pPr>
            <a:r>
              <a:rPr lang="en-US" sz="1500" b="1" dirty="0"/>
              <a:t>Goal: Reduce energy consumption and overall production of solid waste. </a:t>
            </a:r>
          </a:p>
          <a:p>
            <a:pPr marL="0" indent="0">
              <a:buFont typeface="Wingdings 3" panose="05040102010807070707" pitchFamily="18" charset="2"/>
              <a:buNone/>
            </a:pPr>
            <a:endParaRPr lang="en-US" dirty="0"/>
          </a:p>
          <a:p>
            <a:endParaRPr lang="en-US" dirty="0"/>
          </a:p>
        </p:txBody>
      </p:sp>
      <p:sp>
        <p:nvSpPr>
          <p:cNvPr id="12" name="Equals 11">
            <a:extLst>
              <a:ext uri="{FF2B5EF4-FFF2-40B4-BE49-F238E27FC236}">
                <a16:creationId xmlns:a16="http://schemas.microsoft.com/office/drawing/2014/main" id="{06FC594B-DB19-BFAD-1206-75F63F24B566}"/>
              </a:ext>
            </a:extLst>
          </p:cNvPr>
          <p:cNvSpPr/>
          <p:nvPr/>
        </p:nvSpPr>
        <p:spPr>
          <a:xfrm>
            <a:off x="8458200" y="2765551"/>
            <a:ext cx="507086" cy="507086"/>
          </a:xfrm>
          <a:prstGeom prst="mathEqual">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8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267D3-E851-9BDC-DA78-7DE764237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8E0DA-6954-5EE6-8C02-EBAE2C50E73B}"/>
              </a:ext>
            </a:extLst>
          </p:cNvPr>
          <p:cNvSpPr>
            <a:spLocks noGrp="1"/>
          </p:cNvSpPr>
          <p:nvPr>
            <p:ph type="title"/>
          </p:nvPr>
        </p:nvSpPr>
        <p:spPr/>
        <p:txBody>
          <a:bodyPr>
            <a:normAutofit/>
          </a:bodyPr>
          <a:lstStyle/>
          <a:p>
            <a:r>
              <a:rPr lang="en-US" dirty="0"/>
              <a:t>Historical and Cultural Resources</a:t>
            </a:r>
            <a:br>
              <a:rPr lang="en-US" dirty="0"/>
            </a:br>
            <a:r>
              <a:rPr lang="en-US" sz="2400" dirty="0"/>
              <a:t>Preserve significant places</a:t>
            </a:r>
            <a:endParaRPr lang="en-US" dirty="0"/>
          </a:p>
        </p:txBody>
      </p:sp>
      <p:sp>
        <p:nvSpPr>
          <p:cNvPr id="3" name="Text Placeholder 2">
            <a:extLst>
              <a:ext uri="{FF2B5EF4-FFF2-40B4-BE49-F238E27FC236}">
                <a16:creationId xmlns:a16="http://schemas.microsoft.com/office/drawing/2014/main" id="{64E66F53-811C-4075-5AE4-A592643D19F6}"/>
              </a:ext>
            </a:extLst>
          </p:cNvPr>
          <p:cNvSpPr>
            <a:spLocks noGrp="1"/>
          </p:cNvSpPr>
          <p:nvPr>
            <p:ph type="body" idx="1"/>
          </p:nvPr>
        </p:nvSpPr>
        <p:spPr>
          <a:xfrm>
            <a:off x="591996" y="2040733"/>
            <a:ext cx="3196739" cy="473868"/>
          </a:xfrm>
          <a:solidFill>
            <a:srgbClr val="D1DDD7"/>
          </a:solidFill>
        </p:spPr>
        <p:txBody>
          <a:bodyPr/>
          <a:lstStyle/>
          <a:p>
            <a:r>
              <a:rPr lang="en-US" sz="2000" dirty="0"/>
              <a:t>Takeaways</a:t>
            </a:r>
          </a:p>
        </p:txBody>
      </p:sp>
      <p:sp>
        <p:nvSpPr>
          <p:cNvPr id="4" name="Content Placeholder 3">
            <a:extLst>
              <a:ext uri="{FF2B5EF4-FFF2-40B4-BE49-F238E27FC236}">
                <a16:creationId xmlns:a16="http://schemas.microsoft.com/office/drawing/2014/main" id="{F6FA01CB-0E3A-8045-7FB2-D47E1785BFB8}"/>
              </a:ext>
            </a:extLst>
          </p:cNvPr>
          <p:cNvSpPr>
            <a:spLocks noGrp="1"/>
          </p:cNvSpPr>
          <p:nvPr>
            <p:ph sz="half" idx="2"/>
          </p:nvPr>
        </p:nvSpPr>
        <p:spPr>
          <a:xfrm>
            <a:off x="3851219" y="2737246"/>
            <a:ext cx="3501010" cy="3617248"/>
          </a:xfrm>
          <a:solidFill>
            <a:srgbClr val="D1DDD7">
              <a:alpha val="50196"/>
            </a:srgbClr>
          </a:solidFill>
        </p:spPr>
        <p:txBody>
          <a:bodyPr>
            <a:normAutofit/>
          </a:bodyPr>
          <a:lstStyle/>
          <a:p>
            <a:pPr marL="0" indent="0">
              <a:buNone/>
            </a:pPr>
            <a:r>
              <a:rPr lang="en-US" sz="1500" b="1" dirty="0"/>
              <a:t>Goal: Preserve locally significant cultural and historic resources, including structures and sites. </a:t>
            </a:r>
          </a:p>
          <a:p>
            <a:r>
              <a:rPr lang="en-US" sz="1500" dirty="0"/>
              <a:t>Complete an inventory of locally significant historic resources. </a:t>
            </a:r>
          </a:p>
          <a:p>
            <a:r>
              <a:rPr lang="en-US" sz="1500" dirty="0"/>
              <a:t>Review the zoning and update, as needed, to ensure sufficient incentivizes for the preservation and reuse of historic structures.</a:t>
            </a:r>
          </a:p>
        </p:txBody>
      </p:sp>
      <p:sp>
        <p:nvSpPr>
          <p:cNvPr id="5" name="Content Placeholder 3">
            <a:extLst>
              <a:ext uri="{FF2B5EF4-FFF2-40B4-BE49-F238E27FC236}">
                <a16:creationId xmlns:a16="http://schemas.microsoft.com/office/drawing/2014/main" id="{8BCB5C99-FD2A-AB86-F17D-AD3DB2D66742}"/>
              </a:ext>
            </a:extLst>
          </p:cNvPr>
          <p:cNvSpPr txBox="1">
            <a:spLocks/>
          </p:cNvSpPr>
          <p:nvPr/>
        </p:nvSpPr>
        <p:spPr>
          <a:xfrm>
            <a:off x="675745" y="2737245"/>
            <a:ext cx="4338024" cy="34565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6" name="Content Placeholder 3">
            <a:extLst>
              <a:ext uri="{FF2B5EF4-FFF2-40B4-BE49-F238E27FC236}">
                <a16:creationId xmlns:a16="http://schemas.microsoft.com/office/drawing/2014/main" id="{DB6362B4-4940-512C-C9CF-8AE6A551618D}"/>
              </a:ext>
            </a:extLst>
          </p:cNvPr>
          <p:cNvSpPr txBox="1">
            <a:spLocks/>
          </p:cNvSpPr>
          <p:nvPr/>
        </p:nvSpPr>
        <p:spPr>
          <a:xfrm>
            <a:off x="591997" y="2514601"/>
            <a:ext cx="3196739" cy="3839893"/>
          </a:xfrm>
          <a:prstGeom prst="rect">
            <a:avLst/>
          </a:prstGeom>
          <a:solidFill>
            <a:srgbClr val="D1DDD7"/>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b="0" i="0" u="none" strike="noStrike" baseline="0" dirty="0">
                <a:latin typeface="Arial" panose="020B0604020202020204" pitchFamily="34" charset="0"/>
              </a:rPr>
              <a:t>Residents expressed a desire to preserve the historic buildings that are significant to the character and identity of Lower Gwynedd. </a:t>
            </a:r>
          </a:p>
          <a:p>
            <a:r>
              <a:rPr lang="en-US" sz="1600" dirty="0">
                <a:latin typeface="Arial" panose="020B0604020202020204" pitchFamily="34" charset="0"/>
              </a:rPr>
              <a:t>Preservation through adaptive reuse of the building is a sustainable practice. </a:t>
            </a:r>
          </a:p>
          <a:p>
            <a:r>
              <a:rPr lang="en-US" sz="1600" dirty="0">
                <a:latin typeface="Arial" panose="020B0604020202020204" pitchFamily="34" charset="0"/>
              </a:rPr>
              <a:t>Preservation can be incentivized through zoning.</a:t>
            </a:r>
          </a:p>
        </p:txBody>
      </p:sp>
      <p:sp>
        <p:nvSpPr>
          <p:cNvPr id="8" name="Text Placeholder 2">
            <a:extLst>
              <a:ext uri="{FF2B5EF4-FFF2-40B4-BE49-F238E27FC236}">
                <a16:creationId xmlns:a16="http://schemas.microsoft.com/office/drawing/2014/main" id="{ABD8362F-C549-EC65-ABC5-F2A3DA2C6A58}"/>
              </a:ext>
            </a:extLst>
          </p:cNvPr>
          <p:cNvSpPr txBox="1">
            <a:spLocks/>
          </p:cNvSpPr>
          <p:nvPr/>
        </p:nvSpPr>
        <p:spPr>
          <a:xfrm>
            <a:off x="3826680" y="2040732"/>
            <a:ext cx="3525549" cy="696513"/>
          </a:xfrm>
          <a:prstGeom prst="rect">
            <a:avLst/>
          </a:prstGeom>
          <a:solidFill>
            <a:srgbClr val="D1DDD7">
              <a:alpha val="50196"/>
            </a:srgb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000" dirty="0"/>
              <a:t>Goals and Recommendations</a:t>
            </a:r>
          </a:p>
        </p:txBody>
      </p:sp>
      <p:pic>
        <p:nvPicPr>
          <p:cNvPr id="12" name="Picture 11">
            <a:extLst>
              <a:ext uri="{FF2B5EF4-FFF2-40B4-BE49-F238E27FC236}">
                <a16:creationId xmlns:a16="http://schemas.microsoft.com/office/drawing/2014/main" id="{49A449B0-C126-3E95-7992-EDED3A9F3C46}"/>
              </a:ext>
            </a:extLst>
          </p:cNvPr>
          <p:cNvPicPr>
            <a:picLocks noChangeAspect="1"/>
          </p:cNvPicPr>
          <p:nvPr/>
        </p:nvPicPr>
        <p:blipFill>
          <a:blip r:embed="rId3"/>
          <a:srcRect b="62490"/>
          <a:stretch>
            <a:fillRect/>
          </a:stretch>
        </p:blipFill>
        <p:spPr>
          <a:xfrm>
            <a:off x="8501060" y="2941259"/>
            <a:ext cx="3077677" cy="1786383"/>
          </a:xfrm>
          <a:prstGeom prst="rect">
            <a:avLst/>
          </a:prstGeom>
          <a:ln w="19050">
            <a:solidFill>
              <a:schemeClr val="bg1"/>
            </a:solidFill>
          </a:ln>
        </p:spPr>
      </p:pic>
      <p:pic>
        <p:nvPicPr>
          <p:cNvPr id="14" name="Picture 13">
            <a:extLst>
              <a:ext uri="{FF2B5EF4-FFF2-40B4-BE49-F238E27FC236}">
                <a16:creationId xmlns:a16="http://schemas.microsoft.com/office/drawing/2014/main" id="{467A64B8-F060-AC33-7B4D-27EB5510B41F}"/>
              </a:ext>
            </a:extLst>
          </p:cNvPr>
          <p:cNvPicPr>
            <a:picLocks noChangeAspect="1"/>
          </p:cNvPicPr>
          <p:nvPr/>
        </p:nvPicPr>
        <p:blipFill>
          <a:blip r:embed="rId4"/>
          <a:stretch>
            <a:fillRect/>
          </a:stretch>
        </p:blipFill>
        <p:spPr>
          <a:xfrm>
            <a:off x="7693512" y="-8801"/>
            <a:ext cx="4399229" cy="2923479"/>
          </a:xfrm>
          <a:prstGeom prst="rect">
            <a:avLst/>
          </a:prstGeom>
        </p:spPr>
      </p:pic>
      <p:pic>
        <p:nvPicPr>
          <p:cNvPr id="10" name="Picture 9">
            <a:extLst>
              <a:ext uri="{FF2B5EF4-FFF2-40B4-BE49-F238E27FC236}">
                <a16:creationId xmlns:a16="http://schemas.microsoft.com/office/drawing/2014/main" id="{D998D84D-886C-3588-F6B4-876E01EA0DEF}"/>
              </a:ext>
            </a:extLst>
          </p:cNvPr>
          <p:cNvPicPr>
            <a:picLocks noChangeAspect="1"/>
          </p:cNvPicPr>
          <p:nvPr/>
        </p:nvPicPr>
        <p:blipFill>
          <a:blip r:embed="rId3"/>
          <a:srcRect t="49999" b="6954"/>
          <a:stretch>
            <a:fillRect/>
          </a:stretch>
        </p:blipFill>
        <p:spPr>
          <a:xfrm>
            <a:off x="8501063" y="4750679"/>
            <a:ext cx="3077676" cy="2050023"/>
          </a:xfrm>
          <a:prstGeom prst="rect">
            <a:avLst/>
          </a:prstGeom>
          <a:ln w="19050">
            <a:solidFill>
              <a:schemeClr val="bg1"/>
            </a:solidFill>
          </a:ln>
        </p:spPr>
      </p:pic>
      <p:sp>
        <p:nvSpPr>
          <p:cNvPr id="7" name="Freeform: Shape 6">
            <a:extLst>
              <a:ext uri="{FF2B5EF4-FFF2-40B4-BE49-F238E27FC236}">
                <a16:creationId xmlns:a16="http://schemas.microsoft.com/office/drawing/2014/main" id="{090FE459-B685-8C2A-6FB2-9429E39A7C18}"/>
              </a:ext>
            </a:extLst>
          </p:cNvPr>
          <p:cNvSpPr/>
          <p:nvPr/>
        </p:nvSpPr>
        <p:spPr>
          <a:xfrm>
            <a:off x="7731457" y="498143"/>
            <a:ext cx="4333164" cy="2156347"/>
          </a:xfrm>
          <a:custGeom>
            <a:avLst/>
            <a:gdLst>
              <a:gd name="csX0" fmla="*/ 0 w 4333164"/>
              <a:gd name="csY0" fmla="*/ 68239 h 2156347"/>
              <a:gd name="csX1" fmla="*/ 20471 w 4333164"/>
              <a:gd name="csY1" fmla="*/ 2156347 h 2156347"/>
              <a:gd name="csX2" fmla="*/ 3698543 w 4333164"/>
              <a:gd name="csY2" fmla="*/ 1965278 h 2156347"/>
              <a:gd name="csX3" fmla="*/ 3691719 w 4333164"/>
              <a:gd name="csY3" fmla="*/ 1589964 h 2156347"/>
              <a:gd name="csX4" fmla="*/ 3957850 w 4333164"/>
              <a:gd name="csY4" fmla="*/ 1576317 h 2156347"/>
              <a:gd name="csX5" fmla="*/ 3971498 w 4333164"/>
              <a:gd name="csY5" fmla="*/ 1310185 h 2156347"/>
              <a:gd name="csX6" fmla="*/ 4012442 w 4333164"/>
              <a:gd name="csY6" fmla="*/ 1317009 h 2156347"/>
              <a:gd name="csX7" fmla="*/ 4060209 w 4333164"/>
              <a:gd name="csY7" fmla="*/ 1119117 h 2156347"/>
              <a:gd name="csX8" fmla="*/ 4326340 w 4333164"/>
              <a:gd name="csY8" fmla="*/ 1119117 h 2156347"/>
              <a:gd name="csX9" fmla="*/ 4333164 w 4333164"/>
              <a:gd name="csY9" fmla="*/ 0 h 2156347"/>
              <a:gd name="csX10" fmla="*/ 0 w 4333164"/>
              <a:gd name="csY10" fmla="*/ 68239 h 21563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4333164" h="2156347">
                <a:moveTo>
                  <a:pt x="0" y="68239"/>
                </a:moveTo>
                <a:lnTo>
                  <a:pt x="20471" y="2156347"/>
                </a:lnTo>
                <a:lnTo>
                  <a:pt x="3698543" y="1965278"/>
                </a:lnTo>
                <a:lnTo>
                  <a:pt x="3691719" y="1589964"/>
                </a:lnTo>
                <a:lnTo>
                  <a:pt x="3957850" y="1576317"/>
                </a:lnTo>
                <a:lnTo>
                  <a:pt x="3971498" y="1310185"/>
                </a:lnTo>
                <a:lnTo>
                  <a:pt x="4012442" y="1317009"/>
                </a:lnTo>
                <a:lnTo>
                  <a:pt x="4060209" y="1119117"/>
                </a:lnTo>
                <a:lnTo>
                  <a:pt x="4326340" y="1119117"/>
                </a:lnTo>
                <a:cubicBezTo>
                  <a:pt x="4328615" y="746078"/>
                  <a:pt x="4330889" y="373039"/>
                  <a:pt x="4333164" y="0"/>
                </a:cubicBezTo>
                <a:lnTo>
                  <a:pt x="0" y="68239"/>
                </a:lnTo>
                <a:close/>
              </a:path>
            </a:pathLst>
          </a:custGeom>
          <a:noFill/>
          <a:ln w="9525">
            <a:solidFill>
              <a:srgbClr val="40404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30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982E-7C11-F5CA-7C71-AD630934451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876B7A4-E6D7-4111-174C-C28E8528CBBA}"/>
              </a:ext>
            </a:extLst>
          </p:cNvPr>
          <p:cNvPicPr>
            <a:picLocks noChangeAspect="1"/>
          </p:cNvPicPr>
          <p:nvPr/>
        </p:nvPicPr>
        <p:blipFill>
          <a:blip r:embed="rId3"/>
          <a:srcRect l="4040" r="4225"/>
          <a:stretch>
            <a:fillRect/>
          </a:stretch>
        </p:blipFill>
        <p:spPr>
          <a:xfrm>
            <a:off x="6279598" y="1235243"/>
            <a:ext cx="5862317" cy="5520017"/>
          </a:xfrm>
          <a:prstGeom prst="rect">
            <a:avLst/>
          </a:prstGeom>
        </p:spPr>
      </p:pic>
      <p:sp>
        <p:nvSpPr>
          <p:cNvPr id="2" name="Title 1">
            <a:extLst>
              <a:ext uri="{FF2B5EF4-FFF2-40B4-BE49-F238E27FC236}">
                <a16:creationId xmlns:a16="http://schemas.microsoft.com/office/drawing/2014/main" id="{B511AD34-14E1-64AE-00D8-CCF5F128A545}"/>
              </a:ext>
            </a:extLst>
          </p:cNvPr>
          <p:cNvSpPr>
            <a:spLocks noGrp="1"/>
          </p:cNvSpPr>
          <p:nvPr>
            <p:ph type="title"/>
          </p:nvPr>
        </p:nvSpPr>
        <p:spPr>
          <a:xfrm>
            <a:off x="537061" y="229437"/>
            <a:ext cx="7540139" cy="1023486"/>
          </a:xfrm>
          <a:solidFill>
            <a:srgbClr val="FFFFFF">
              <a:alpha val="50196"/>
            </a:srgbClr>
          </a:solidFill>
        </p:spPr>
        <p:txBody>
          <a:bodyPr>
            <a:normAutofit fontScale="90000"/>
          </a:bodyPr>
          <a:lstStyle/>
          <a:p>
            <a:r>
              <a:rPr lang="en-US" dirty="0"/>
              <a:t>Community Facilities and Institutions</a:t>
            </a:r>
            <a:br>
              <a:rPr lang="en-US" dirty="0"/>
            </a:br>
            <a:r>
              <a:rPr lang="en-US" sz="2700" dirty="0"/>
              <a:t>Support community health</a:t>
            </a:r>
            <a:endParaRPr lang="en-US" dirty="0"/>
          </a:p>
        </p:txBody>
      </p:sp>
      <p:pic>
        <p:nvPicPr>
          <p:cNvPr id="9" name="Picture 8">
            <a:extLst>
              <a:ext uri="{FF2B5EF4-FFF2-40B4-BE49-F238E27FC236}">
                <a16:creationId xmlns:a16="http://schemas.microsoft.com/office/drawing/2014/main" id="{019F94B8-F2BE-51A6-40CD-9DE48ED99A91}"/>
              </a:ext>
            </a:extLst>
          </p:cNvPr>
          <p:cNvPicPr>
            <a:picLocks noChangeAspect="1"/>
          </p:cNvPicPr>
          <p:nvPr/>
        </p:nvPicPr>
        <p:blipFill>
          <a:blip r:embed="rId4"/>
          <a:stretch>
            <a:fillRect/>
          </a:stretch>
        </p:blipFill>
        <p:spPr>
          <a:xfrm>
            <a:off x="6096000" y="4745706"/>
            <a:ext cx="1357013" cy="1882857"/>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id="{7EAAE533-B07A-0749-6769-845E5C724762}"/>
              </a:ext>
            </a:extLst>
          </p:cNvPr>
          <p:cNvSpPr>
            <a:spLocks noGrp="1"/>
          </p:cNvSpPr>
          <p:nvPr>
            <p:ph type="body" idx="1"/>
          </p:nvPr>
        </p:nvSpPr>
        <p:spPr>
          <a:xfrm>
            <a:off x="537061" y="2743200"/>
            <a:ext cx="5352305" cy="457199"/>
          </a:xfrm>
          <a:solidFill>
            <a:srgbClr val="D1DDD7">
              <a:alpha val="50196"/>
            </a:srgbClr>
          </a:solidFill>
        </p:spPr>
        <p:txBody>
          <a:bodyPr/>
          <a:lstStyle/>
          <a:p>
            <a:r>
              <a:rPr lang="en-US" sz="2000" b="1" dirty="0"/>
              <a:t>Goals and Recommendations:</a:t>
            </a:r>
          </a:p>
        </p:txBody>
      </p:sp>
      <p:sp>
        <p:nvSpPr>
          <p:cNvPr id="10" name="Content Placeholder 3">
            <a:extLst>
              <a:ext uri="{FF2B5EF4-FFF2-40B4-BE49-F238E27FC236}">
                <a16:creationId xmlns:a16="http://schemas.microsoft.com/office/drawing/2014/main" id="{F16A8484-2505-F845-5EB4-7AF7E8EBFFB5}"/>
              </a:ext>
            </a:extLst>
          </p:cNvPr>
          <p:cNvSpPr>
            <a:spLocks noGrp="1"/>
          </p:cNvSpPr>
          <p:nvPr>
            <p:ph sz="half" idx="2"/>
          </p:nvPr>
        </p:nvSpPr>
        <p:spPr>
          <a:xfrm>
            <a:off x="537062" y="3200399"/>
            <a:ext cx="5352305" cy="3581401"/>
          </a:xfrm>
          <a:solidFill>
            <a:srgbClr val="D1DDD7">
              <a:alpha val="50196"/>
            </a:srgbClr>
          </a:solidFill>
        </p:spPr>
        <p:txBody>
          <a:bodyPr>
            <a:normAutofit/>
          </a:bodyPr>
          <a:lstStyle/>
          <a:p>
            <a:pPr marL="0" indent="0">
              <a:buNone/>
            </a:pPr>
            <a:r>
              <a:rPr lang="en-US" sz="1500" b="1" dirty="0"/>
              <a:t>Goal: Support the township’s diverse cultural and institutional facilities.</a:t>
            </a:r>
          </a:p>
          <a:p>
            <a:r>
              <a:rPr lang="en-US" sz="1500" dirty="0"/>
              <a:t>Coordinate with the township’s institutional landowners to understand and plan for their long-term facility needs. </a:t>
            </a:r>
          </a:p>
          <a:p>
            <a:pPr marL="0" indent="0">
              <a:buNone/>
            </a:pPr>
            <a:r>
              <a:rPr lang="en-US" sz="1500" b="1" dirty="0"/>
              <a:t>Goal: Improve health outcomes for the community.</a:t>
            </a:r>
          </a:p>
          <a:p>
            <a:r>
              <a:rPr lang="en-US" sz="1500" dirty="0"/>
              <a:t>Encourage healthy and active lifestyles with improved walking and biking infrastructure. </a:t>
            </a:r>
          </a:p>
          <a:p>
            <a:r>
              <a:rPr lang="en-US" sz="1500" dirty="0"/>
              <a:t>Create opportunities for social interaction with more public gathering spaces. </a:t>
            </a:r>
          </a:p>
          <a:p>
            <a:pPr marL="0" indent="0">
              <a:buNone/>
            </a:pPr>
            <a:r>
              <a:rPr lang="en-US" sz="1500" b="1" dirty="0"/>
              <a:t>Goal: Continue to provide high-quality and efficient community services to township residents.</a:t>
            </a:r>
          </a:p>
        </p:txBody>
      </p:sp>
      <p:sp>
        <p:nvSpPr>
          <p:cNvPr id="3" name="Text Placeholder 5">
            <a:extLst>
              <a:ext uri="{FF2B5EF4-FFF2-40B4-BE49-F238E27FC236}">
                <a16:creationId xmlns:a16="http://schemas.microsoft.com/office/drawing/2014/main" id="{CB60BC77-B6BB-C0E8-9C66-C7B3F7DA7C54}"/>
              </a:ext>
            </a:extLst>
          </p:cNvPr>
          <p:cNvSpPr txBox="1">
            <a:spLocks/>
          </p:cNvSpPr>
          <p:nvPr/>
        </p:nvSpPr>
        <p:spPr>
          <a:xfrm>
            <a:off x="537061" y="1261783"/>
            <a:ext cx="5352304" cy="1371600"/>
          </a:xfrm>
          <a:prstGeom prst="rect">
            <a:avLst/>
          </a:prstGeom>
          <a:solidFill>
            <a:srgbClr val="D1DDD7"/>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panose="050401020108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000" dirty="0"/>
              <a:t>Takeaways: </a:t>
            </a:r>
          </a:p>
          <a:p>
            <a:pPr marL="173038" indent="-173038">
              <a:buFont typeface="Wingdings" panose="05000000000000000000" pitchFamily="2" charset="2"/>
              <a:buChar char="Ø"/>
            </a:pPr>
            <a:r>
              <a:rPr lang="en-US" sz="1400" dirty="0"/>
              <a:t>Community facilities and institutions provide essential social, spiritual, and educational opportunities.</a:t>
            </a:r>
          </a:p>
          <a:p>
            <a:pPr marL="173038" indent="-173038">
              <a:buFont typeface="Wingdings" panose="05000000000000000000" pitchFamily="2" charset="2"/>
              <a:buChar char="Ø"/>
            </a:pPr>
            <a:r>
              <a:rPr lang="en-US" sz="1400" dirty="0"/>
              <a:t>Good planning influences physical, mental, and social health.</a:t>
            </a:r>
            <a:endParaRPr lang="en-US" sz="1800" dirty="0"/>
          </a:p>
        </p:txBody>
      </p:sp>
    </p:spTree>
    <p:extLst>
      <p:ext uri="{BB962C8B-B14F-4D97-AF65-F5344CB8AC3E}">
        <p14:creationId xmlns:p14="http://schemas.microsoft.com/office/powerpoint/2010/main" val="241220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normAutofit/>
          </a:bodyPr>
          <a:lstStyle/>
          <a:p>
            <a:r>
              <a:rPr lang="en-US" dirty="0"/>
              <a:t>Bethlehem Pike Focus Area</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553" t="4722" r="3492" b="7346"/>
          <a:stretch/>
        </p:blipFill>
        <p:spPr>
          <a:xfrm>
            <a:off x="112938" y="1524000"/>
            <a:ext cx="3346822" cy="4267199"/>
          </a:xfrm>
          <a:prstGeom prst="rect">
            <a:avLst/>
          </a:prstGeom>
          <a:ln w="19050">
            <a:solidFill>
              <a:schemeClr val="bg1"/>
            </a:solidFill>
          </a:ln>
        </p:spPr>
      </p:pic>
      <p:sp>
        <p:nvSpPr>
          <p:cNvPr id="7" name="Content Placeholder 2">
            <a:extLst>
              <a:ext uri="{FF2B5EF4-FFF2-40B4-BE49-F238E27FC236}">
                <a16:creationId xmlns:a16="http://schemas.microsoft.com/office/drawing/2014/main" id="{18D47CFB-A82F-1554-FD66-48754762DA16}"/>
              </a:ext>
            </a:extLst>
          </p:cNvPr>
          <p:cNvSpPr txBox="1">
            <a:spLocks/>
          </p:cNvSpPr>
          <p:nvPr/>
        </p:nvSpPr>
        <p:spPr>
          <a:xfrm>
            <a:off x="4035611" y="1367936"/>
            <a:ext cx="3657600" cy="5303993"/>
          </a:xfrm>
          <a:prstGeom prst="rect">
            <a:avLst/>
          </a:prstGeom>
          <a:solidFill>
            <a:srgbClr val="D1DDD7">
              <a:alpha val="50196"/>
            </a:srgb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Steering Committee Priorities + Public Feedback on </a:t>
            </a:r>
            <a:br>
              <a:rPr lang="en-US" b="1" dirty="0"/>
            </a:br>
            <a:r>
              <a:rPr lang="en-US" b="1" dirty="0"/>
              <a:t>Design Concepts</a:t>
            </a:r>
          </a:p>
          <a:p>
            <a:r>
              <a:rPr lang="en-US" sz="1400" dirty="0"/>
              <a:t>Active store fronts </a:t>
            </a:r>
          </a:p>
          <a:p>
            <a:r>
              <a:rPr lang="en-US" sz="1400" dirty="0"/>
              <a:t>Parking behind buildings, structured parking to reduce impervious coverage</a:t>
            </a:r>
          </a:p>
          <a:p>
            <a:r>
              <a:rPr lang="en-US" sz="1400" dirty="0"/>
              <a:t>Street trees, wider sidewalks</a:t>
            </a:r>
          </a:p>
          <a:p>
            <a:r>
              <a:rPr lang="en-US" sz="1400" dirty="0"/>
              <a:t>Areas that could be used for township events</a:t>
            </a:r>
          </a:p>
          <a:p>
            <a:r>
              <a:rPr lang="en-US" sz="1400" dirty="0"/>
              <a:t>Improved streetscape to create a safer and more pleasant walking experience</a:t>
            </a:r>
          </a:p>
          <a:p>
            <a:r>
              <a:rPr lang="en-US" sz="1400" dirty="0"/>
              <a:t>Improved pedestrian and vehicular connections </a:t>
            </a:r>
          </a:p>
          <a:p>
            <a:r>
              <a:rPr lang="en-US" sz="1400" dirty="0"/>
              <a:t>Preservation of natural features</a:t>
            </a:r>
          </a:p>
          <a:p>
            <a:r>
              <a:rPr lang="en-US" sz="1400" dirty="0"/>
              <a:t>More and better access to trails</a:t>
            </a:r>
          </a:p>
          <a:p>
            <a:r>
              <a:rPr lang="en-US" sz="1400" dirty="0"/>
              <a:t>Green space, gathering space</a:t>
            </a:r>
          </a:p>
          <a:p>
            <a:endParaRPr lang="en-US" sz="1500" dirty="0"/>
          </a:p>
          <a:p>
            <a:pPr lvl="1"/>
            <a:endParaRPr lang="en-US" sz="1500" dirty="0">
              <a:solidFill>
                <a:srgbClr val="FF0000"/>
              </a:solidFill>
            </a:endParaRPr>
          </a:p>
          <a:p>
            <a:pPr lvl="1"/>
            <a:endParaRPr lang="en-US" sz="1500" dirty="0">
              <a:solidFill>
                <a:srgbClr val="FF0000"/>
              </a:solidFill>
            </a:endParaRPr>
          </a:p>
          <a:p>
            <a:pPr marL="0" indent="0">
              <a:buFont typeface="Wingdings 3" panose="05040102010807070707" pitchFamily="18" charset="2"/>
              <a:buNone/>
            </a:pPr>
            <a:r>
              <a:rPr lang="en-US" sz="1500" dirty="0"/>
              <a:t> </a:t>
            </a:r>
          </a:p>
        </p:txBody>
      </p:sp>
      <p:sp>
        <p:nvSpPr>
          <p:cNvPr id="4" name="Content Placeholder 3">
            <a:extLst>
              <a:ext uri="{FF2B5EF4-FFF2-40B4-BE49-F238E27FC236}">
                <a16:creationId xmlns:a16="http://schemas.microsoft.com/office/drawing/2014/main" id="{7746D133-2BC4-A2C6-C1B9-0089362109B3}"/>
              </a:ext>
            </a:extLst>
          </p:cNvPr>
          <p:cNvSpPr txBox="1">
            <a:spLocks/>
          </p:cNvSpPr>
          <p:nvPr/>
        </p:nvSpPr>
        <p:spPr>
          <a:xfrm>
            <a:off x="8269062" y="1367936"/>
            <a:ext cx="3810000" cy="5303993"/>
          </a:xfrm>
          <a:prstGeom prst="rect">
            <a:avLst/>
          </a:prstGeom>
          <a:solidFill>
            <a:srgbClr val="D1DDD7"/>
          </a:solidFill>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100" b="1" dirty="0"/>
              <a:t>Goals and Recommendations:</a:t>
            </a:r>
          </a:p>
          <a:p>
            <a:pPr marL="0" indent="0">
              <a:buFont typeface="Wingdings 3" panose="05040102010807070707" pitchFamily="18" charset="2"/>
              <a:buNone/>
            </a:pPr>
            <a:r>
              <a:rPr lang="en-US" sz="1500" b="1" dirty="0"/>
              <a:t>Goal: Encourage redevelopment of underutilized or vacant properties to create an inviting streetscape.</a:t>
            </a:r>
          </a:p>
          <a:p>
            <a:r>
              <a:rPr lang="en-US" sz="1500" dirty="0"/>
              <a:t>Create building and streetscape design guidelines for new development and redevelopment. </a:t>
            </a:r>
          </a:p>
          <a:p>
            <a:pPr marL="0" indent="0">
              <a:buFont typeface="Wingdings 3" panose="05040102010807070707" pitchFamily="18" charset="2"/>
              <a:buNone/>
            </a:pPr>
            <a:r>
              <a:rPr lang="en-US" sz="1500" b="1" dirty="0"/>
              <a:t>Goal: Create a safe and comfortable Bethlehem Pike for all people.</a:t>
            </a:r>
          </a:p>
          <a:p>
            <a:r>
              <a:rPr lang="en-US" sz="1500" dirty="0"/>
              <a:t>Consider roadway improvements that would add greenery and slow traffic.</a:t>
            </a:r>
          </a:p>
          <a:p>
            <a:r>
              <a:rPr lang="en-US" sz="1500" dirty="0"/>
              <a:t>Consider safety improvements and potential locations for signalized Encourage healthy and active lifestyles with improved walking and biking infrastructure. </a:t>
            </a:r>
          </a:p>
          <a:p>
            <a:r>
              <a:rPr lang="en-US" sz="1500" dirty="0"/>
              <a:t>Create opportunities for social interaction with more public gathering spaces. </a:t>
            </a:r>
          </a:p>
          <a:p>
            <a:pPr marL="0" indent="0">
              <a:buFont typeface="Wingdings 3" panose="05040102010807070707" pitchFamily="18" charset="2"/>
              <a:buNone/>
            </a:pPr>
            <a:r>
              <a:rPr lang="en-US" sz="1500" b="1" dirty="0"/>
              <a:t>Goal: Continue to provide high-quality and efficient community services to township residents.</a:t>
            </a:r>
          </a:p>
        </p:txBody>
      </p:sp>
      <p:sp>
        <p:nvSpPr>
          <p:cNvPr id="5" name="Right Arrow 8">
            <a:extLst>
              <a:ext uri="{FF2B5EF4-FFF2-40B4-BE49-F238E27FC236}">
                <a16:creationId xmlns:a16="http://schemas.microsoft.com/office/drawing/2014/main" id="{4B33E99F-589C-1B13-68CC-AD3BC490291D}"/>
              </a:ext>
            </a:extLst>
          </p:cNvPr>
          <p:cNvSpPr/>
          <p:nvPr/>
        </p:nvSpPr>
        <p:spPr>
          <a:xfrm>
            <a:off x="3512759" y="3154951"/>
            <a:ext cx="469852" cy="27404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A828A50B-87C3-E991-03F8-C08A5B49B736}"/>
              </a:ext>
            </a:extLst>
          </p:cNvPr>
          <p:cNvSpPr/>
          <p:nvPr/>
        </p:nvSpPr>
        <p:spPr>
          <a:xfrm>
            <a:off x="7752408" y="3154951"/>
            <a:ext cx="469852" cy="27404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302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13261" y="1905000"/>
            <a:ext cx="5254884" cy="4364962"/>
          </a:xfrm>
        </p:spPr>
        <p:txBody>
          <a:bodyPr>
            <a:noAutofit/>
          </a:bodyPr>
          <a:lstStyle/>
          <a:p>
            <a:pPr lvl="1"/>
            <a:r>
              <a:rPr lang="en-US" sz="1800" dirty="0"/>
              <a:t>Overview of the comprehensive plan contents</a:t>
            </a:r>
          </a:p>
          <a:p>
            <a:pPr lvl="1"/>
            <a:r>
              <a:rPr lang="en-US" sz="1800" dirty="0"/>
              <a:t>How was the public involved?</a:t>
            </a:r>
          </a:p>
          <a:p>
            <a:pPr lvl="1"/>
            <a:r>
              <a:rPr lang="en-US" sz="1800" dirty="0"/>
              <a:t>Key issues and recommendations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905000"/>
            <a:ext cx="3980697" cy="3120076"/>
          </a:xfrm>
          <a:prstGeom prst="rect">
            <a:avLst/>
          </a:prstGeom>
        </p:spPr>
      </p:pic>
    </p:spTree>
    <p:extLst>
      <p:ext uri="{BB962C8B-B14F-4D97-AF65-F5344CB8AC3E}">
        <p14:creationId xmlns:p14="http://schemas.microsoft.com/office/powerpoint/2010/main" val="715341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4B2EA-02D5-13A2-0DBE-37DF11CF2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786E4-9A7B-E75C-9EDE-74F8000591C3}"/>
              </a:ext>
            </a:extLst>
          </p:cNvPr>
          <p:cNvSpPr>
            <a:spLocks noGrp="1"/>
          </p:cNvSpPr>
          <p:nvPr>
            <p:ph type="title"/>
          </p:nvPr>
        </p:nvSpPr>
        <p:spPr>
          <a:xfrm>
            <a:off x="613260" y="683551"/>
            <a:ext cx="8911739" cy="992850"/>
          </a:xfrm>
        </p:spPr>
        <p:txBody>
          <a:bodyPr>
            <a:normAutofit/>
          </a:bodyPr>
          <a:lstStyle/>
          <a:p>
            <a:r>
              <a:rPr lang="en-US" dirty="0"/>
              <a:t>Bethlehem Pike Focus Area Design Concepts</a:t>
            </a:r>
          </a:p>
        </p:txBody>
      </p:sp>
      <p:pic>
        <p:nvPicPr>
          <p:cNvPr id="3" name="Picture 2">
            <a:extLst>
              <a:ext uri="{FF2B5EF4-FFF2-40B4-BE49-F238E27FC236}">
                <a16:creationId xmlns:a16="http://schemas.microsoft.com/office/drawing/2014/main" id="{C45738D0-CCD6-41BD-FFD5-5013E8F7A1B7}"/>
              </a:ext>
            </a:extLst>
          </p:cNvPr>
          <p:cNvPicPr>
            <a:picLocks noChangeAspect="1"/>
          </p:cNvPicPr>
          <p:nvPr/>
        </p:nvPicPr>
        <p:blipFill>
          <a:blip r:embed="rId3"/>
          <a:srcRect r="16470" b="18462"/>
          <a:stretch>
            <a:fillRect/>
          </a:stretch>
        </p:blipFill>
        <p:spPr>
          <a:xfrm>
            <a:off x="8509428" y="1968787"/>
            <a:ext cx="3224066" cy="1943871"/>
          </a:xfrm>
          <a:prstGeom prst="rect">
            <a:avLst/>
          </a:prstGeom>
          <a:ln w="19050">
            <a:solidFill>
              <a:schemeClr val="bg1"/>
            </a:solidFill>
          </a:ln>
        </p:spPr>
      </p:pic>
      <p:pic>
        <p:nvPicPr>
          <p:cNvPr id="5" name="Picture 4">
            <a:extLst>
              <a:ext uri="{FF2B5EF4-FFF2-40B4-BE49-F238E27FC236}">
                <a16:creationId xmlns:a16="http://schemas.microsoft.com/office/drawing/2014/main" id="{6DFD3A1E-6750-0018-7551-3EEBB59CF65D}"/>
              </a:ext>
            </a:extLst>
          </p:cNvPr>
          <p:cNvPicPr>
            <a:picLocks noChangeAspect="1"/>
          </p:cNvPicPr>
          <p:nvPr/>
        </p:nvPicPr>
        <p:blipFill>
          <a:blip r:embed="rId4"/>
          <a:stretch>
            <a:fillRect/>
          </a:stretch>
        </p:blipFill>
        <p:spPr>
          <a:xfrm>
            <a:off x="9524999" y="3809999"/>
            <a:ext cx="2299048" cy="2117714"/>
          </a:xfrm>
          <a:prstGeom prst="rect">
            <a:avLst/>
          </a:prstGeom>
          <a:ln w="19050">
            <a:solidFill>
              <a:schemeClr val="bg1"/>
            </a:solidFill>
          </a:ln>
        </p:spPr>
      </p:pic>
      <p:pic>
        <p:nvPicPr>
          <p:cNvPr id="9" name="Picture 8">
            <a:extLst>
              <a:ext uri="{FF2B5EF4-FFF2-40B4-BE49-F238E27FC236}">
                <a16:creationId xmlns:a16="http://schemas.microsoft.com/office/drawing/2014/main" id="{268EA9B2-7174-B3EB-74AC-3ED2C5F2F971}"/>
              </a:ext>
            </a:extLst>
          </p:cNvPr>
          <p:cNvPicPr>
            <a:picLocks noChangeAspect="1"/>
          </p:cNvPicPr>
          <p:nvPr/>
        </p:nvPicPr>
        <p:blipFill>
          <a:blip r:embed="rId5"/>
          <a:stretch>
            <a:fillRect/>
          </a:stretch>
        </p:blipFill>
        <p:spPr>
          <a:xfrm>
            <a:off x="1778552" y="5100953"/>
            <a:ext cx="2548178" cy="1653520"/>
          </a:xfrm>
          <a:prstGeom prst="rect">
            <a:avLst/>
          </a:prstGeom>
          <a:ln w="19050">
            <a:solidFill>
              <a:schemeClr val="bg1"/>
            </a:solidFill>
          </a:ln>
        </p:spPr>
      </p:pic>
      <p:pic>
        <p:nvPicPr>
          <p:cNvPr id="13" name="Picture 12">
            <a:extLst>
              <a:ext uri="{FF2B5EF4-FFF2-40B4-BE49-F238E27FC236}">
                <a16:creationId xmlns:a16="http://schemas.microsoft.com/office/drawing/2014/main" id="{3BB6FE2D-E9F4-7A67-F793-E9218EEE7E29}"/>
              </a:ext>
            </a:extLst>
          </p:cNvPr>
          <p:cNvPicPr>
            <a:picLocks noChangeAspect="1"/>
          </p:cNvPicPr>
          <p:nvPr/>
        </p:nvPicPr>
        <p:blipFill>
          <a:blip r:embed="rId6"/>
          <a:srcRect t="2646" r="269" b="6493"/>
          <a:stretch>
            <a:fillRect/>
          </a:stretch>
        </p:blipFill>
        <p:spPr>
          <a:xfrm>
            <a:off x="271079" y="3478437"/>
            <a:ext cx="2275495" cy="1822415"/>
          </a:xfrm>
          <a:prstGeom prst="rect">
            <a:avLst/>
          </a:prstGeom>
          <a:ln w="19050">
            <a:solidFill>
              <a:schemeClr val="bg1"/>
            </a:solidFill>
          </a:ln>
        </p:spPr>
      </p:pic>
      <p:pic>
        <p:nvPicPr>
          <p:cNvPr id="15" name="Picture 14">
            <a:extLst>
              <a:ext uri="{FF2B5EF4-FFF2-40B4-BE49-F238E27FC236}">
                <a16:creationId xmlns:a16="http://schemas.microsoft.com/office/drawing/2014/main" id="{F85FB9FA-EBD1-4EB0-93FF-3A32BAF3B894}"/>
              </a:ext>
            </a:extLst>
          </p:cNvPr>
          <p:cNvPicPr>
            <a:picLocks noChangeAspect="1"/>
          </p:cNvPicPr>
          <p:nvPr/>
        </p:nvPicPr>
        <p:blipFill>
          <a:blip r:embed="rId7"/>
          <a:srcRect b="6290"/>
          <a:stretch>
            <a:fillRect/>
          </a:stretch>
        </p:blipFill>
        <p:spPr>
          <a:xfrm>
            <a:off x="4981874" y="1975875"/>
            <a:ext cx="2364838" cy="1560316"/>
          </a:xfrm>
          <a:prstGeom prst="rect">
            <a:avLst/>
          </a:prstGeom>
          <a:ln w="19050">
            <a:solidFill>
              <a:schemeClr val="bg1"/>
            </a:solidFill>
          </a:ln>
        </p:spPr>
      </p:pic>
      <p:pic>
        <p:nvPicPr>
          <p:cNvPr id="17" name="Picture 16">
            <a:extLst>
              <a:ext uri="{FF2B5EF4-FFF2-40B4-BE49-F238E27FC236}">
                <a16:creationId xmlns:a16="http://schemas.microsoft.com/office/drawing/2014/main" id="{FF066204-2305-197A-E5C4-37F300B6422F}"/>
              </a:ext>
            </a:extLst>
          </p:cNvPr>
          <p:cNvPicPr>
            <a:picLocks noChangeAspect="1"/>
          </p:cNvPicPr>
          <p:nvPr/>
        </p:nvPicPr>
        <p:blipFill>
          <a:blip r:embed="rId8"/>
          <a:stretch>
            <a:fillRect/>
          </a:stretch>
        </p:blipFill>
        <p:spPr>
          <a:xfrm>
            <a:off x="4878548" y="5123059"/>
            <a:ext cx="2282808" cy="1609309"/>
          </a:xfrm>
          <a:prstGeom prst="rect">
            <a:avLst/>
          </a:prstGeom>
          <a:ln w="19050">
            <a:solidFill>
              <a:schemeClr val="bg1"/>
            </a:solidFill>
          </a:ln>
        </p:spPr>
      </p:pic>
      <p:sp>
        <p:nvSpPr>
          <p:cNvPr id="18" name="Rectangle 17">
            <a:extLst>
              <a:ext uri="{FF2B5EF4-FFF2-40B4-BE49-F238E27FC236}">
                <a16:creationId xmlns:a16="http://schemas.microsoft.com/office/drawing/2014/main" id="{505F3E49-9457-09DC-3BE8-517DF5676318}"/>
              </a:ext>
            </a:extLst>
          </p:cNvPr>
          <p:cNvSpPr/>
          <p:nvPr/>
        </p:nvSpPr>
        <p:spPr>
          <a:xfrm>
            <a:off x="945013" y="1384013"/>
            <a:ext cx="3038475" cy="584775"/>
          </a:xfrm>
          <a:prstGeom prst="rect">
            <a:avLst/>
          </a:prstGeom>
        </p:spPr>
        <p:txBody>
          <a:bodyPr wrap="square">
            <a:spAutoFit/>
          </a:bodyPr>
          <a:lstStyle/>
          <a:p>
            <a:r>
              <a:rPr lang="en-US" sz="1600" b="1" dirty="0">
                <a:solidFill>
                  <a:schemeClr val="tx1">
                    <a:lumMod val="75000"/>
                    <a:lumOff val="25000"/>
                  </a:schemeClr>
                </a:solidFill>
              </a:rPr>
              <a:t>Streetscapes, Plazas, and Shared Streets</a:t>
            </a:r>
          </a:p>
        </p:txBody>
      </p:sp>
      <p:sp>
        <p:nvSpPr>
          <p:cNvPr id="19" name="Rectangle 18">
            <a:extLst>
              <a:ext uri="{FF2B5EF4-FFF2-40B4-BE49-F238E27FC236}">
                <a16:creationId xmlns:a16="http://schemas.microsoft.com/office/drawing/2014/main" id="{E24E8868-FECF-2821-057F-59AACC34102A}"/>
              </a:ext>
            </a:extLst>
          </p:cNvPr>
          <p:cNvSpPr/>
          <p:nvPr/>
        </p:nvSpPr>
        <p:spPr>
          <a:xfrm>
            <a:off x="5281734" y="1384012"/>
            <a:ext cx="2783145" cy="584775"/>
          </a:xfrm>
          <a:prstGeom prst="rect">
            <a:avLst/>
          </a:prstGeom>
        </p:spPr>
        <p:txBody>
          <a:bodyPr wrap="square">
            <a:spAutoFit/>
          </a:bodyPr>
          <a:lstStyle/>
          <a:p>
            <a:r>
              <a:rPr lang="en-US" sz="1600" b="1" dirty="0">
                <a:solidFill>
                  <a:schemeClr val="tx1">
                    <a:lumMod val="75000"/>
                    <a:lumOff val="25000"/>
                  </a:schemeClr>
                </a:solidFill>
              </a:rPr>
              <a:t>Building Height and Architectural Features</a:t>
            </a:r>
          </a:p>
        </p:txBody>
      </p:sp>
      <p:cxnSp>
        <p:nvCxnSpPr>
          <p:cNvPr id="21" name="Straight Connector 20">
            <a:extLst>
              <a:ext uri="{FF2B5EF4-FFF2-40B4-BE49-F238E27FC236}">
                <a16:creationId xmlns:a16="http://schemas.microsoft.com/office/drawing/2014/main" id="{1498A736-5584-2A33-4FE9-14E0043E7387}"/>
              </a:ext>
            </a:extLst>
          </p:cNvPr>
          <p:cNvCxnSpPr>
            <a:cxnSpLocks/>
          </p:cNvCxnSpPr>
          <p:nvPr/>
        </p:nvCxnSpPr>
        <p:spPr>
          <a:xfrm>
            <a:off x="4387098" y="1600200"/>
            <a:ext cx="0" cy="48006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8A354B-F5DF-71A4-5597-2C107EFC42F4}"/>
              </a:ext>
            </a:extLst>
          </p:cNvPr>
          <p:cNvPicPr>
            <a:picLocks noChangeAspect="1"/>
          </p:cNvPicPr>
          <p:nvPr/>
        </p:nvPicPr>
        <p:blipFill>
          <a:blip r:embed="rId9"/>
          <a:srcRect t="6608"/>
          <a:stretch>
            <a:fillRect/>
          </a:stretch>
        </p:blipFill>
        <p:spPr>
          <a:xfrm>
            <a:off x="6432341" y="3536191"/>
            <a:ext cx="1880875" cy="1858128"/>
          </a:xfrm>
          <a:prstGeom prst="rect">
            <a:avLst/>
          </a:prstGeom>
          <a:ln w="19050">
            <a:solidFill>
              <a:schemeClr val="bg1"/>
            </a:solidFill>
          </a:ln>
        </p:spPr>
      </p:pic>
      <p:pic>
        <p:nvPicPr>
          <p:cNvPr id="11" name="Picture 10">
            <a:extLst>
              <a:ext uri="{FF2B5EF4-FFF2-40B4-BE49-F238E27FC236}">
                <a16:creationId xmlns:a16="http://schemas.microsoft.com/office/drawing/2014/main" id="{4CE1B916-7A5F-F230-8E93-6B1244C6D471}"/>
              </a:ext>
            </a:extLst>
          </p:cNvPr>
          <p:cNvPicPr>
            <a:picLocks noChangeAspect="1"/>
          </p:cNvPicPr>
          <p:nvPr/>
        </p:nvPicPr>
        <p:blipFill>
          <a:blip r:embed="rId10"/>
          <a:stretch>
            <a:fillRect/>
          </a:stretch>
        </p:blipFill>
        <p:spPr>
          <a:xfrm>
            <a:off x="1331628" y="2000684"/>
            <a:ext cx="2627625" cy="1606228"/>
          </a:xfrm>
          <a:prstGeom prst="rect">
            <a:avLst/>
          </a:prstGeom>
          <a:ln w="19050">
            <a:solidFill>
              <a:schemeClr val="bg1"/>
            </a:solidFill>
          </a:ln>
        </p:spPr>
      </p:pic>
    </p:spTree>
    <p:extLst>
      <p:ext uri="{BB962C8B-B14F-4D97-AF65-F5344CB8AC3E}">
        <p14:creationId xmlns:p14="http://schemas.microsoft.com/office/powerpoint/2010/main" val="269908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noAutofit/>
          </a:bodyPr>
          <a:lstStyle/>
          <a:p>
            <a:r>
              <a:rPr lang="en-US" dirty="0"/>
              <a:t>Bethlehem Pike Focus Area </a:t>
            </a:r>
            <a:br>
              <a:rPr lang="en-US" dirty="0"/>
            </a:br>
            <a:r>
              <a:rPr lang="en-US" dirty="0"/>
              <a:t>Safety Improvements</a:t>
            </a:r>
          </a:p>
        </p:txBody>
      </p:sp>
      <p:sp>
        <p:nvSpPr>
          <p:cNvPr id="3" name="Content Placeholder 2"/>
          <p:cNvSpPr>
            <a:spLocks noGrp="1"/>
          </p:cNvSpPr>
          <p:nvPr>
            <p:ph idx="1"/>
          </p:nvPr>
        </p:nvSpPr>
        <p:spPr>
          <a:xfrm>
            <a:off x="613262" y="2039946"/>
            <a:ext cx="5386329" cy="1600200"/>
          </a:xfrm>
        </p:spPr>
        <p:txBody>
          <a:bodyPr>
            <a:noAutofit/>
          </a:bodyPr>
          <a:lstStyle/>
          <a:p>
            <a:r>
              <a:rPr lang="en-US" sz="1600" dirty="0"/>
              <a:t>Support for improved streetscape to create a safer and more pleasant walking experience</a:t>
            </a:r>
          </a:p>
          <a:p>
            <a:pPr lvl="1"/>
            <a:r>
              <a:rPr lang="en-US" sz="1400" dirty="0"/>
              <a:t>Street trees, wider sidewalks</a:t>
            </a:r>
          </a:p>
          <a:p>
            <a:pPr lvl="1"/>
            <a:r>
              <a:rPr lang="en-US" sz="1400" dirty="0"/>
              <a:t>Signalized pedestrian crossings for better safety and connectivity</a:t>
            </a:r>
          </a:p>
          <a:p>
            <a:pPr marL="0" indent="0">
              <a:buNone/>
            </a:pPr>
            <a:r>
              <a:rPr lang="en-US" sz="1600"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042" y="3858733"/>
            <a:ext cx="2952758" cy="2214568"/>
          </a:xfrm>
          <a:prstGeom prst="rect">
            <a:avLst/>
          </a:prstGeom>
        </p:spPr>
      </p:pic>
      <p:sp>
        <p:nvSpPr>
          <p:cNvPr id="7" name="TextBox 6"/>
          <p:cNvSpPr txBox="1"/>
          <p:nvPr/>
        </p:nvSpPr>
        <p:spPr>
          <a:xfrm>
            <a:off x="781041" y="6093023"/>
            <a:ext cx="5598007" cy="307777"/>
          </a:xfrm>
          <a:prstGeom prst="rect">
            <a:avLst/>
          </a:prstGeom>
          <a:noFill/>
        </p:spPr>
        <p:txBody>
          <a:bodyPr wrap="none" rtlCol="0">
            <a:spAutoFit/>
          </a:bodyPr>
          <a:lstStyle/>
          <a:p>
            <a:r>
              <a:rPr lang="en-US" sz="1400" i="1" dirty="0">
                <a:solidFill>
                  <a:schemeClr val="tx1">
                    <a:lumMod val="75000"/>
                    <a:lumOff val="25000"/>
                  </a:schemeClr>
                </a:solidFill>
              </a:rPr>
              <a:t>Example of mid-block crossing and green median, King of Prussia</a:t>
            </a:r>
          </a:p>
        </p:txBody>
      </p:sp>
      <p:pic>
        <p:nvPicPr>
          <p:cNvPr id="12" name="Picture 11">
            <a:extLst>
              <a:ext uri="{FF2B5EF4-FFF2-40B4-BE49-F238E27FC236}">
                <a16:creationId xmlns:a16="http://schemas.microsoft.com/office/drawing/2014/main" id="{3CF87835-62CF-9FEB-CE13-5C1006889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1" y="3858732"/>
            <a:ext cx="3126030" cy="2214568"/>
          </a:xfrm>
          <a:prstGeom prst="rect">
            <a:avLst/>
          </a:prstGeom>
        </p:spPr>
      </p:pic>
      <p:pic>
        <p:nvPicPr>
          <p:cNvPr id="14" name="Picture 13">
            <a:extLst>
              <a:ext uri="{FF2B5EF4-FFF2-40B4-BE49-F238E27FC236}">
                <a16:creationId xmlns:a16="http://schemas.microsoft.com/office/drawing/2014/main" id="{0D1401CA-893D-9C7A-6654-20A5E4489644}"/>
              </a:ext>
            </a:extLst>
          </p:cNvPr>
          <p:cNvPicPr>
            <a:picLocks noChangeAspect="1"/>
          </p:cNvPicPr>
          <p:nvPr/>
        </p:nvPicPr>
        <p:blipFill>
          <a:blip r:embed="rId4"/>
          <a:stretch>
            <a:fillRect/>
          </a:stretch>
        </p:blipFill>
        <p:spPr>
          <a:xfrm>
            <a:off x="8529843" y="0"/>
            <a:ext cx="3017520" cy="6858000"/>
          </a:xfrm>
          <a:prstGeom prst="rect">
            <a:avLst/>
          </a:prstGeom>
        </p:spPr>
      </p:pic>
      <p:sp>
        <p:nvSpPr>
          <p:cNvPr id="15" name="TextBox 14">
            <a:extLst>
              <a:ext uri="{FF2B5EF4-FFF2-40B4-BE49-F238E27FC236}">
                <a16:creationId xmlns:a16="http://schemas.microsoft.com/office/drawing/2014/main" id="{A84F6102-80F7-B7A1-A8AF-B265EB1ADA2A}"/>
              </a:ext>
            </a:extLst>
          </p:cNvPr>
          <p:cNvSpPr txBox="1"/>
          <p:nvPr/>
        </p:nvSpPr>
        <p:spPr>
          <a:xfrm>
            <a:off x="7239105" y="2039946"/>
            <a:ext cx="1290738" cy="1077218"/>
          </a:xfrm>
          <a:prstGeom prst="rect">
            <a:avLst/>
          </a:prstGeom>
          <a:noFill/>
        </p:spPr>
        <p:txBody>
          <a:bodyPr wrap="none" rtlCol="0">
            <a:spAutoFit/>
          </a:bodyPr>
          <a:lstStyle/>
          <a:p>
            <a:r>
              <a:rPr lang="en-US" sz="1600" b="1" dirty="0">
                <a:solidFill>
                  <a:schemeClr val="tx1">
                    <a:lumMod val="75000"/>
                    <a:lumOff val="25000"/>
                  </a:schemeClr>
                </a:solidFill>
              </a:rPr>
              <a:t>Potential </a:t>
            </a:r>
            <a:br>
              <a:rPr lang="en-US" sz="1600" b="1" dirty="0">
                <a:solidFill>
                  <a:schemeClr val="tx1">
                    <a:lumMod val="75000"/>
                    <a:lumOff val="25000"/>
                  </a:schemeClr>
                </a:solidFill>
              </a:rPr>
            </a:br>
            <a:r>
              <a:rPr lang="en-US" sz="1600" b="1" dirty="0">
                <a:solidFill>
                  <a:schemeClr val="tx1">
                    <a:lumMod val="75000"/>
                    <a:lumOff val="25000"/>
                  </a:schemeClr>
                </a:solidFill>
              </a:rPr>
              <a:t>Pedestrian </a:t>
            </a:r>
            <a:br>
              <a:rPr lang="en-US" sz="1600" b="1" dirty="0">
                <a:solidFill>
                  <a:schemeClr val="tx1">
                    <a:lumMod val="75000"/>
                    <a:lumOff val="25000"/>
                  </a:schemeClr>
                </a:solidFill>
              </a:rPr>
            </a:br>
            <a:r>
              <a:rPr lang="en-US" sz="1600" b="1" dirty="0">
                <a:solidFill>
                  <a:schemeClr val="tx1">
                    <a:lumMod val="75000"/>
                    <a:lumOff val="25000"/>
                  </a:schemeClr>
                </a:solidFill>
              </a:rPr>
              <a:t>Crossing </a:t>
            </a:r>
            <a:br>
              <a:rPr lang="en-US" sz="1600" b="1" dirty="0">
                <a:solidFill>
                  <a:schemeClr val="tx1">
                    <a:lumMod val="75000"/>
                    <a:lumOff val="25000"/>
                  </a:schemeClr>
                </a:solidFill>
              </a:rPr>
            </a:br>
            <a:r>
              <a:rPr lang="en-US" sz="1600" b="1" dirty="0">
                <a:solidFill>
                  <a:schemeClr val="tx1">
                    <a:lumMod val="75000"/>
                    <a:lumOff val="25000"/>
                  </a:schemeClr>
                </a:solidFill>
              </a:rPr>
              <a:t>Locations</a:t>
            </a:r>
            <a:endParaRPr lang="en-US" sz="1600" dirty="0">
              <a:solidFill>
                <a:schemeClr val="tx1">
                  <a:lumMod val="75000"/>
                  <a:lumOff val="25000"/>
                </a:schemeClr>
              </a:solidFill>
            </a:endParaRPr>
          </a:p>
        </p:txBody>
      </p:sp>
      <p:sp>
        <p:nvSpPr>
          <p:cNvPr id="16" name="Right Arrow 8">
            <a:extLst>
              <a:ext uri="{FF2B5EF4-FFF2-40B4-BE49-F238E27FC236}">
                <a16:creationId xmlns:a16="http://schemas.microsoft.com/office/drawing/2014/main" id="{7D33807D-31C1-6802-D255-7BB529D17E9D}"/>
              </a:ext>
            </a:extLst>
          </p:cNvPr>
          <p:cNvSpPr/>
          <p:nvPr/>
        </p:nvSpPr>
        <p:spPr>
          <a:xfrm>
            <a:off x="6192410" y="2341367"/>
            <a:ext cx="914505" cy="53340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255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828800"/>
            <a:ext cx="8596668" cy="1320800"/>
          </a:xfrm>
        </p:spPr>
        <p:txBody>
          <a:bodyPr>
            <a:normAutofit fontScale="90000"/>
          </a:bodyPr>
          <a:lstStyle/>
          <a:p>
            <a:r>
              <a:rPr lang="en-US" sz="4000" dirty="0"/>
              <a:t>Thank you!</a:t>
            </a:r>
            <a:br>
              <a:rPr lang="en-US" sz="4000" dirty="0"/>
            </a:br>
            <a:br>
              <a:rPr lang="en-US" sz="4000" dirty="0"/>
            </a:br>
            <a:r>
              <a:rPr lang="en-US" sz="4000" dirty="0"/>
              <a:t>Questions?</a:t>
            </a:r>
          </a:p>
        </p:txBody>
      </p:sp>
      <p:sp>
        <p:nvSpPr>
          <p:cNvPr id="4" name="Text Placeholder 2"/>
          <p:cNvSpPr txBox="1">
            <a:spLocks/>
          </p:cNvSpPr>
          <p:nvPr/>
        </p:nvSpPr>
        <p:spPr>
          <a:xfrm>
            <a:off x="533400" y="4876800"/>
            <a:ext cx="8596668" cy="860400"/>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US" sz="1600" dirty="0"/>
              <a:t>Claire Warner, Principal Community Planner I</a:t>
            </a:r>
          </a:p>
          <a:p>
            <a:pPr marL="0" indent="0">
              <a:spcBef>
                <a:spcPts val="0"/>
              </a:spcBef>
              <a:buNone/>
            </a:pPr>
            <a:r>
              <a:rPr lang="en-US" sz="1600" dirty="0">
                <a:hlinkClick r:id="rId3"/>
              </a:rPr>
              <a:t>clairewarner@montgomerycountypa.gov</a:t>
            </a:r>
          </a:p>
          <a:p>
            <a:pPr>
              <a:spcBef>
                <a:spcPts val="0"/>
              </a:spcBef>
            </a:pPr>
            <a:endParaRPr lang="en-US" sz="1600" dirty="0"/>
          </a:p>
          <a:p>
            <a:pPr>
              <a:spcBef>
                <a:spcPts val="0"/>
              </a:spcBef>
            </a:pPr>
            <a:endParaRPr lang="en-US" sz="1600" dirty="0"/>
          </a:p>
          <a:p>
            <a:pPr>
              <a:spcBef>
                <a:spcPts val="0"/>
              </a:spcBef>
            </a:pPr>
            <a:endParaRPr lang="en-US" sz="1600" dirty="0"/>
          </a:p>
          <a:p>
            <a:pPr>
              <a:spcBef>
                <a:spcPts val="0"/>
              </a:spcBef>
            </a:pPr>
            <a:endParaRPr lang="en-US" sz="1600" dirty="0">
              <a:hlinkClick r:id="rId3"/>
            </a:endParaRPr>
          </a:p>
          <a:p>
            <a:pPr>
              <a:spcBef>
                <a:spcPts val="0"/>
              </a:spcBef>
            </a:pPr>
            <a:endParaRPr lang="en-US" sz="1600" dirty="0"/>
          </a:p>
          <a:p>
            <a:pPr>
              <a:spcBef>
                <a:spcPts val="0"/>
              </a:spcBef>
            </a:pPr>
            <a:endParaRPr lang="en-US" sz="1600" dirty="0"/>
          </a:p>
        </p:txBody>
      </p:sp>
      <p:pic>
        <p:nvPicPr>
          <p:cNvPr id="5" name="Picture 4">
            <a:extLst>
              <a:ext uri="{FF2B5EF4-FFF2-40B4-BE49-F238E27FC236}">
                <a16:creationId xmlns:a16="http://schemas.microsoft.com/office/drawing/2014/main" id="{B4204A3B-0F13-5E1F-47D2-6F89450B2F86}"/>
              </a:ext>
            </a:extLst>
          </p:cNvPr>
          <p:cNvPicPr>
            <a:picLocks noChangeAspect="1"/>
          </p:cNvPicPr>
          <p:nvPr/>
        </p:nvPicPr>
        <p:blipFill>
          <a:blip r:embed="rId4" cstate="print">
            <a:extLst>
              <a:ext uri="{28A0092B-C50C-407E-A947-70E740481C1C}">
                <a14:useLocalDpi xmlns:a14="http://schemas.microsoft.com/office/drawing/2010/main" val="0"/>
              </a:ext>
            </a:extLst>
          </a:blip>
          <a:srcRect l="2564"/>
          <a:stretch>
            <a:fillRect/>
          </a:stretch>
        </p:blipFill>
        <p:spPr>
          <a:xfrm>
            <a:off x="457200" y="5486400"/>
            <a:ext cx="2895600" cy="1154844"/>
          </a:xfrm>
          <a:prstGeom prst="rect">
            <a:avLst/>
          </a:prstGeom>
        </p:spPr>
      </p:pic>
    </p:spTree>
    <p:extLst>
      <p:ext uri="{BB962C8B-B14F-4D97-AF65-F5344CB8AC3E}">
        <p14:creationId xmlns:p14="http://schemas.microsoft.com/office/powerpoint/2010/main" val="1748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Comprehensive Plan?</a:t>
            </a:r>
          </a:p>
        </p:txBody>
      </p:sp>
      <p:sp>
        <p:nvSpPr>
          <p:cNvPr id="7" name="Content Placeholder 6"/>
          <p:cNvSpPr>
            <a:spLocks noGrp="1"/>
          </p:cNvSpPr>
          <p:nvPr>
            <p:ph sz="half" idx="2"/>
          </p:nvPr>
        </p:nvSpPr>
        <p:spPr>
          <a:xfrm>
            <a:off x="675745" y="2100263"/>
            <a:ext cx="6106055" cy="3941100"/>
          </a:xfrm>
        </p:spPr>
        <p:txBody>
          <a:bodyPr>
            <a:normAutofit fontScale="92500" lnSpcReduction="10000"/>
          </a:bodyPr>
          <a:lstStyle/>
          <a:p>
            <a:r>
              <a:rPr lang="en-US" dirty="0"/>
              <a:t>Long-range planning document providing a future growth and development guide</a:t>
            </a:r>
          </a:p>
          <a:p>
            <a:r>
              <a:rPr lang="en-US" dirty="0"/>
              <a:t>Identifies a community vision that guides the plan’s recommendations</a:t>
            </a:r>
          </a:p>
          <a:p>
            <a:r>
              <a:rPr lang="en-US" dirty="0"/>
              <a:t>Recommendations and implementation strategies are proposed to work towards that vision</a:t>
            </a:r>
          </a:p>
          <a:p>
            <a:r>
              <a:rPr lang="en-US" dirty="0"/>
              <a:t>Required by the Municipalities Planning Code (MPC) to be reviewed every 10 years</a:t>
            </a:r>
          </a:p>
          <a:p>
            <a:pPr lvl="1"/>
            <a:r>
              <a:rPr lang="en-US" dirty="0"/>
              <a:t>Geographically comprehensive</a:t>
            </a:r>
          </a:p>
          <a:p>
            <a:pPr lvl="1"/>
            <a:r>
              <a:rPr lang="en-US" dirty="0"/>
              <a:t>Comprehensive in subject matter</a:t>
            </a:r>
          </a:p>
          <a:p>
            <a:pPr lvl="1"/>
            <a:r>
              <a:rPr lang="en-US" dirty="0"/>
              <a:t>Long-range time frame</a:t>
            </a:r>
          </a:p>
          <a:p>
            <a:r>
              <a:rPr lang="en-US" dirty="0"/>
              <a:t>Bethlehem Pike Focus Area Recommendations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905000"/>
            <a:ext cx="3980697" cy="3120076"/>
          </a:xfrm>
          <a:prstGeom prst="rect">
            <a:avLst/>
          </a:prstGeom>
        </p:spPr>
      </p:pic>
    </p:spTree>
    <p:extLst>
      <p:ext uri="{BB962C8B-B14F-4D97-AF65-F5344CB8AC3E}">
        <p14:creationId xmlns:p14="http://schemas.microsoft.com/office/powerpoint/2010/main" val="20870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lstStyle/>
          <a:p>
            <a:r>
              <a:rPr lang="en-US" dirty="0"/>
              <a:t>What topics are covered?</a:t>
            </a:r>
          </a:p>
        </p:txBody>
      </p:sp>
      <p:sp>
        <p:nvSpPr>
          <p:cNvPr id="3" name="Content Placeholder 2"/>
          <p:cNvSpPr>
            <a:spLocks noGrp="1"/>
          </p:cNvSpPr>
          <p:nvPr>
            <p:ph idx="1"/>
          </p:nvPr>
        </p:nvSpPr>
        <p:spPr>
          <a:xfrm>
            <a:off x="613261" y="1676401"/>
            <a:ext cx="10740539" cy="4669763"/>
          </a:xfrm>
          <a:solidFill>
            <a:srgbClr val="FFFFFF">
              <a:alpha val="50196"/>
            </a:srgbClr>
          </a:solidFill>
        </p:spPr>
        <p:txBody>
          <a:bodyPr>
            <a:noAutofit/>
          </a:bodyPr>
          <a:lstStyle/>
          <a:p>
            <a:pPr marL="457200"/>
            <a:r>
              <a:rPr lang="en-US" sz="1600" b="1" dirty="0"/>
              <a:t>Demographic Trends </a:t>
            </a:r>
            <a:r>
              <a:rPr lang="en-US" sz="1600" dirty="0"/>
              <a:t>(current and forecasted population, age distribution, educational attainment) </a:t>
            </a:r>
          </a:p>
          <a:p>
            <a:pPr marL="457200"/>
            <a:r>
              <a:rPr lang="en-US" sz="1600" b="1" dirty="0"/>
              <a:t>Current Land Use</a:t>
            </a:r>
            <a:r>
              <a:rPr lang="en-US" sz="1600" dirty="0"/>
              <a:t>* (current land use, recent development trends) </a:t>
            </a:r>
          </a:p>
          <a:p>
            <a:pPr marL="457200"/>
            <a:r>
              <a:rPr lang="en-US" sz="1600" b="1" dirty="0"/>
              <a:t>Economy &amp; Employment </a:t>
            </a:r>
            <a:r>
              <a:rPr lang="en-US" sz="1600" dirty="0"/>
              <a:t>(unemployment, average commute, employment sectors) </a:t>
            </a:r>
          </a:p>
          <a:p>
            <a:pPr marL="457200"/>
            <a:r>
              <a:rPr lang="en-US" sz="1600" b="1" dirty="0"/>
              <a:t>Homes &amp; Housing</a:t>
            </a:r>
            <a:r>
              <a:rPr lang="en-US" sz="1600" dirty="0"/>
              <a:t>* (housing density, affordable housing) </a:t>
            </a:r>
          </a:p>
          <a:p>
            <a:pPr marL="457200"/>
            <a:r>
              <a:rPr lang="en-US" sz="1600" b="1" dirty="0"/>
              <a:t>Infrastructure</a:t>
            </a:r>
            <a:r>
              <a:rPr lang="en-US" sz="1600" dirty="0"/>
              <a:t>* (water/sewer, energy) </a:t>
            </a:r>
          </a:p>
          <a:p>
            <a:pPr marL="457200"/>
            <a:r>
              <a:rPr lang="en-US" sz="1600" b="1" dirty="0"/>
              <a:t>Transportation</a:t>
            </a:r>
            <a:r>
              <a:rPr lang="en-US" sz="1600" dirty="0"/>
              <a:t>* (traffic volume, bus and rail service, walkability) </a:t>
            </a:r>
          </a:p>
          <a:p>
            <a:pPr marL="457200"/>
            <a:r>
              <a:rPr lang="en-US" sz="1600" b="1" dirty="0"/>
              <a:t>Natural Resources* &amp; Open Space, Recreation</a:t>
            </a:r>
            <a:r>
              <a:rPr lang="en-US" sz="1600" dirty="0"/>
              <a:t> (wetlands, tree canopy, stormwater management, parks) </a:t>
            </a:r>
          </a:p>
          <a:p>
            <a:pPr marL="457200"/>
            <a:r>
              <a:rPr lang="en-US" sz="1600" b="1" dirty="0"/>
              <a:t>Cultural Resources</a:t>
            </a:r>
            <a:r>
              <a:rPr lang="en-US" sz="1600" dirty="0"/>
              <a:t>* (historic districts, arts and culture) </a:t>
            </a:r>
          </a:p>
          <a:p>
            <a:pPr marL="457200"/>
            <a:r>
              <a:rPr lang="en-US" sz="1600" b="1" dirty="0"/>
              <a:t>Community Facilities</a:t>
            </a:r>
            <a:r>
              <a:rPr lang="en-US" sz="1600" dirty="0"/>
              <a:t>* </a:t>
            </a:r>
            <a:r>
              <a:rPr lang="en-US" sz="1600" b="1" dirty="0"/>
              <a:t>&amp; Health, Safety</a:t>
            </a:r>
            <a:r>
              <a:rPr lang="en-US" sz="1600" dirty="0"/>
              <a:t> (schools, libraries, emergency services, senior services, food access) </a:t>
            </a:r>
          </a:p>
          <a:p>
            <a:pPr marL="0" indent="0">
              <a:buNone/>
            </a:pPr>
            <a:r>
              <a:rPr lang="en-US" sz="1600" dirty="0"/>
              <a:t>*Elements required by the Municipalities Planning Code </a:t>
            </a:r>
          </a:p>
        </p:txBody>
      </p:sp>
    </p:spTree>
    <p:extLst>
      <p:ext uri="{BB962C8B-B14F-4D97-AF65-F5344CB8AC3E}">
        <p14:creationId xmlns:p14="http://schemas.microsoft.com/office/powerpoint/2010/main" val="189379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Comprehensive Planning Process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68974814"/>
              </p:ext>
            </p:extLst>
          </p:nvPr>
        </p:nvGraphicFramePr>
        <p:xfrm>
          <a:off x="228600" y="1447800"/>
          <a:ext cx="109728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37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lstStyle/>
          <a:p>
            <a:r>
              <a:rPr lang="en-US" dirty="0"/>
              <a:t>Public Engagement</a:t>
            </a:r>
          </a:p>
        </p:txBody>
      </p:sp>
      <p:sp>
        <p:nvSpPr>
          <p:cNvPr id="3" name="Content Placeholder 2"/>
          <p:cNvSpPr>
            <a:spLocks noGrp="1"/>
          </p:cNvSpPr>
          <p:nvPr>
            <p:ph idx="1"/>
          </p:nvPr>
        </p:nvSpPr>
        <p:spPr>
          <a:xfrm>
            <a:off x="613261" y="1676400"/>
            <a:ext cx="5940685" cy="4364962"/>
          </a:xfrm>
        </p:spPr>
        <p:txBody>
          <a:bodyPr>
            <a:noAutofit/>
          </a:bodyPr>
          <a:lstStyle/>
          <a:p>
            <a:r>
              <a:rPr lang="en-US" sz="1600" dirty="0"/>
              <a:t>Attended Fall Fest 2023</a:t>
            </a:r>
          </a:p>
          <a:p>
            <a:r>
              <a:rPr lang="en-US" sz="1600" dirty="0"/>
              <a:t>Community survey – Summer-Fall 2023 </a:t>
            </a:r>
            <a:br>
              <a:rPr lang="en-US" sz="1600" dirty="0"/>
            </a:br>
            <a:r>
              <a:rPr lang="en-US" sz="1600" dirty="0"/>
              <a:t>(533 responses)</a:t>
            </a:r>
          </a:p>
          <a:p>
            <a:r>
              <a:rPr lang="en-US" sz="1600" dirty="0"/>
              <a:t>1</a:t>
            </a:r>
            <a:r>
              <a:rPr lang="en-US" sz="1600" baseline="30000" dirty="0"/>
              <a:t>st</a:t>
            </a:r>
            <a:r>
              <a:rPr lang="en-US" sz="1600" dirty="0"/>
              <a:t> Open House – October 2023 </a:t>
            </a:r>
          </a:p>
          <a:p>
            <a:r>
              <a:rPr lang="en-US" sz="1600" dirty="0"/>
              <a:t>Draft Vision Statement Survey – Summer 2024 </a:t>
            </a:r>
            <a:br>
              <a:rPr lang="en-US" sz="1600" dirty="0"/>
            </a:br>
            <a:r>
              <a:rPr lang="en-US" sz="1600" dirty="0"/>
              <a:t>(87 responses)</a:t>
            </a:r>
          </a:p>
          <a:p>
            <a:r>
              <a:rPr lang="en-US" sz="1600" dirty="0"/>
              <a:t>2</a:t>
            </a:r>
            <a:r>
              <a:rPr lang="en-US" sz="1600" baseline="30000" dirty="0"/>
              <a:t>nd</a:t>
            </a:r>
            <a:r>
              <a:rPr lang="en-US" sz="1600" dirty="0"/>
              <a:t> Open House – October 2024 </a:t>
            </a:r>
          </a:p>
          <a:p>
            <a:r>
              <a:rPr lang="en-US" sz="1600" dirty="0"/>
              <a:t>Draft goals and recommendations survey – October 2024 </a:t>
            </a:r>
            <a:br>
              <a:rPr lang="en-US" sz="1600" dirty="0"/>
            </a:br>
            <a:r>
              <a:rPr lang="en-US" sz="1600" dirty="0"/>
              <a:t>(24 responses)</a:t>
            </a:r>
          </a:p>
          <a:p>
            <a:r>
              <a:rPr lang="en-US" sz="1600" dirty="0"/>
              <a:t>Ongoing social media and newsletter posts, page on the township website for people to see updates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222" r="-196"/>
          <a:stretch/>
        </p:blipFill>
        <p:spPr>
          <a:xfrm>
            <a:off x="6993565" y="304800"/>
            <a:ext cx="4840741" cy="3193057"/>
          </a:xfrm>
          <a:prstGeom prst="rect">
            <a:avLst/>
          </a:prstGeom>
          <a:ln>
            <a:solidFill>
              <a:schemeClr val="accent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565" y="3733800"/>
            <a:ext cx="4840741" cy="2799337"/>
          </a:xfrm>
          <a:prstGeom prst="rect">
            <a:avLst/>
          </a:prstGeom>
          <a:ln>
            <a:solidFill>
              <a:schemeClr val="accent1"/>
            </a:solidFill>
          </a:ln>
        </p:spPr>
      </p:pic>
    </p:spTree>
    <p:extLst>
      <p:ext uri="{BB962C8B-B14F-4D97-AF65-F5344CB8AC3E}">
        <p14:creationId xmlns:p14="http://schemas.microsoft.com/office/powerpoint/2010/main" val="401539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lstStyle/>
          <a:p>
            <a:r>
              <a:rPr lang="en-US" dirty="0"/>
              <a:t>Public Engagement Feedback (1 of 2)</a:t>
            </a:r>
          </a:p>
        </p:txBody>
      </p:sp>
      <p:sp>
        <p:nvSpPr>
          <p:cNvPr id="3" name="Content Placeholder 2"/>
          <p:cNvSpPr>
            <a:spLocks noGrp="1"/>
          </p:cNvSpPr>
          <p:nvPr>
            <p:ph idx="1"/>
          </p:nvPr>
        </p:nvSpPr>
        <p:spPr>
          <a:xfrm>
            <a:off x="612516" y="1371600"/>
            <a:ext cx="7083684" cy="4669763"/>
          </a:xfrm>
        </p:spPr>
        <p:txBody>
          <a:bodyPr>
            <a:noAutofit/>
          </a:bodyPr>
          <a:lstStyle/>
          <a:p>
            <a:pPr marL="0" indent="0">
              <a:buNone/>
            </a:pPr>
            <a:r>
              <a:rPr lang="en-US" sz="1600" b="1" dirty="0"/>
              <a:t>Community Survey and Open House #1</a:t>
            </a:r>
          </a:p>
          <a:p>
            <a:pPr marL="0" indent="0">
              <a:buNone/>
            </a:pPr>
            <a:r>
              <a:rPr lang="en-US" sz="1600" b="1" i="1" dirty="0"/>
              <a:t>Issue identification</a:t>
            </a:r>
          </a:p>
          <a:p>
            <a:r>
              <a:rPr lang="en-US" altLang="en-US" sz="1600" dirty="0">
                <a:ea typeface="Times New Roman" panose="02020603050405020304" pitchFamily="18" charset="0"/>
                <a:cs typeface="Calibri" panose="020F0502020204030204" pitchFamily="34" charset="0"/>
              </a:rPr>
              <a:t>94% of respondents are residents of Lower Gwynedd, 5% are business owners, 4.5% are people who work in the township</a:t>
            </a:r>
          </a:p>
          <a:p>
            <a:r>
              <a:rPr lang="en-US" sz="1600" dirty="0">
                <a:cs typeface="Calibri" panose="020F0502020204030204" pitchFamily="34" charset="0"/>
              </a:rPr>
              <a:t>Priority issues identified: </a:t>
            </a:r>
          </a:p>
          <a:p>
            <a:pPr lvl="1"/>
            <a:r>
              <a:rPr lang="en-US" sz="1500" dirty="0"/>
              <a:t>Maintain parts and recreation, open space (49%)</a:t>
            </a:r>
          </a:p>
          <a:p>
            <a:pPr lvl="1"/>
            <a:r>
              <a:rPr lang="en-US" sz="1500" dirty="0"/>
              <a:t>Redevelop underutilized commercial properties (41%)</a:t>
            </a:r>
          </a:p>
          <a:p>
            <a:pPr lvl="1"/>
            <a:r>
              <a:rPr lang="en-US" sz="1500" dirty="0"/>
              <a:t>Improve road safety and traffic issues (33%)</a:t>
            </a:r>
          </a:p>
          <a:p>
            <a:pPr lvl="1"/>
            <a:r>
              <a:rPr lang="en-US" sz="1500" dirty="0"/>
              <a:t>Preserve historic properties (26%)</a:t>
            </a:r>
          </a:p>
          <a:p>
            <a:pPr lvl="1"/>
            <a:r>
              <a:rPr lang="en-US" sz="1500" dirty="0"/>
              <a:t>Beautify existing commercial areas (25%)</a:t>
            </a:r>
          </a:p>
          <a:p>
            <a:r>
              <a:rPr lang="en-US" sz="1600" dirty="0"/>
              <a:t>Preserving open space, improving walkability, and creating a more welcoming experience on Bethlehem Pike were identified as key topics for further exploration</a:t>
            </a:r>
          </a:p>
          <a:p>
            <a:pPr lvl="1"/>
            <a:endParaRPr lang="en-US" dirty="0">
              <a:solidFill>
                <a:schemeClr val="tx1"/>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40704"/>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802" t="6907" r="6116" b="6907"/>
          <a:stretch/>
        </p:blipFill>
        <p:spPr>
          <a:xfrm>
            <a:off x="8153401" y="990600"/>
            <a:ext cx="3810000" cy="5334000"/>
          </a:xfrm>
          <a:prstGeom prst="rect">
            <a:avLst/>
          </a:prstGeom>
          <a:ln>
            <a:solidFill>
              <a:schemeClr val="accent1"/>
            </a:solidFill>
          </a:ln>
        </p:spPr>
      </p:pic>
    </p:spTree>
    <p:extLst>
      <p:ext uri="{BB962C8B-B14F-4D97-AF65-F5344CB8AC3E}">
        <p14:creationId xmlns:p14="http://schemas.microsoft.com/office/powerpoint/2010/main" val="379574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1" y="683551"/>
            <a:ext cx="8596668" cy="992850"/>
          </a:xfrm>
        </p:spPr>
        <p:txBody>
          <a:bodyPr/>
          <a:lstStyle/>
          <a:p>
            <a:r>
              <a:rPr lang="en-US" dirty="0"/>
              <a:t>Public Engagement Feedback (2 of 2)</a:t>
            </a:r>
          </a:p>
        </p:txBody>
      </p:sp>
      <p:sp>
        <p:nvSpPr>
          <p:cNvPr id="3" name="Content Placeholder 2"/>
          <p:cNvSpPr>
            <a:spLocks noGrp="1"/>
          </p:cNvSpPr>
          <p:nvPr>
            <p:ph idx="1"/>
          </p:nvPr>
        </p:nvSpPr>
        <p:spPr>
          <a:xfrm>
            <a:off x="612516" y="1447800"/>
            <a:ext cx="10893684" cy="5029200"/>
          </a:xfrm>
          <a:solidFill>
            <a:srgbClr val="FFFFFF">
              <a:alpha val="50196"/>
            </a:srgbClr>
          </a:solidFill>
        </p:spPr>
        <p:txBody>
          <a:bodyPr>
            <a:noAutofit/>
          </a:bodyPr>
          <a:lstStyle/>
          <a:p>
            <a:pPr marL="0" indent="0">
              <a:buNone/>
            </a:pPr>
            <a:r>
              <a:rPr lang="en-US" sz="1600" b="1" dirty="0"/>
              <a:t>Open House #2 and Draft Vision and Recommendation Surveys</a:t>
            </a:r>
          </a:p>
          <a:p>
            <a:pPr marL="0" indent="0">
              <a:buNone/>
            </a:pPr>
            <a:endParaRPr lang="en-US" sz="1600" b="1" i="1" dirty="0"/>
          </a:p>
          <a:p>
            <a:pPr marL="0" indent="0">
              <a:buNone/>
            </a:pPr>
            <a:r>
              <a:rPr lang="en-US" sz="1600" b="1" i="1" dirty="0"/>
              <a:t>Key Takeaways from each of the topics:</a:t>
            </a:r>
          </a:p>
          <a:p>
            <a:r>
              <a:rPr lang="en-US" sz="1600" u="sng" dirty="0"/>
              <a:t>Future land use and Vision</a:t>
            </a:r>
            <a:r>
              <a:rPr lang="en-US" sz="1600" dirty="0"/>
              <a:t>.</a:t>
            </a:r>
            <a:r>
              <a:rPr lang="en-US" sz="1600" b="1" dirty="0"/>
              <a:t> </a:t>
            </a:r>
            <a:r>
              <a:rPr lang="en-US" sz="1600" dirty="0"/>
              <a:t>The majority of 85% of responses agree/strongly agree with the draft vision statement. Important topics: walkability, environmental stewardship, opportunities for small-scale retail and commercial, sustainable growth.</a:t>
            </a:r>
          </a:p>
          <a:p>
            <a:r>
              <a:rPr lang="en-US" sz="1600" u="sng" dirty="0"/>
              <a:t>Community Institutions</a:t>
            </a:r>
            <a:r>
              <a:rPr lang="en-US" sz="1600" dirty="0"/>
              <a:t>. Institutions are valued, especially the school district. Desire for more community space </a:t>
            </a:r>
            <a:br>
              <a:rPr lang="en-US" sz="1600" dirty="0"/>
            </a:br>
            <a:r>
              <a:rPr lang="en-US" sz="1600" dirty="0"/>
              <a:t>and businesses that could serve as "third places” </a:t>
            </a:r>
          </a:p>
          <a:p>
            <a:r>
              <a:rPr lang="en-US" sz="1600" u="sng" dirty="0"/>
              <a:t>Housing</a:t>
            </a:r>
            <a:r>
              <a:rPr lang="en-US" sz="1600" dirty="0"/>
              <a:t>. Balance between creating opportunities for growth in specific areas, and the desire to maintain the </a:t>
            </a:r>
            <a:br>
              <a:rPr lang="en-US" sz="1600" dirty="0"/>
            </a:br>
            <a:r>
              <a:rPr lang="en-US" sz="1600" dirty="0"/>
              <a:t>scale and character of established neighborhoods. </a:t>
            </a:r>
          </a:p>
          <a:p>
            <a:r>
              <a:rPr lang="en-US" sz="1600" u="sng" dirty="0"/>
              <a:t>Transportation</a:t>
            </a:r>
            <a:r>
              <a:rPr lang="en-US" sz="1600" dirty="0"/>
              <a:t>. Priority: build sidewalks and trails to improve pedestrian connections to destinations. </a:t>
            </a:r>
            <a:br>
              <a:rPr lang="en-US" sz="1600" dirty="0"/>
            </a:br>
            <a:r>
              <a:rPr lang="en-US" sz="1600" dirty="0"/>
              <a:t>Also, create safer streets and slow vehicle speeds through neighborhoods. </a:t>
            </a:r>
          </a:p>
          <a:p>
            <a:r>
              <a:rPr lang="en-US" sz="1600" u="sng" dirty="0"/>
              <a:t>Open Space and Environmental Sustainability</a:t>
            </a:r>
            <a:r>
              <a:rPr lang="en-US" sz="1600" dirty="0"/>
              <a:t>. Priority: improve and preserve the tree canopy. </a:t>
            </a:r>
            <a:br>
              <a:rPr lang="en-US" sz="1600" dirty="0"/>
            </a:br>
            <a:r>
              <a:rPr lang="en-US" sz="1600" dirty="0"/>
              <a:t>Also, preserve open spaces and natural resources, reduce waste, reduce flooding and improve water quality.</a:t>
            </a:r>
          </a:p>
        </p:txBody>
      </p:sp>
    </p:spTree>
    <p:extLst>
      <p:ext uri="{BB962C8B-B14F-4D97-AF65-F5344CB8AC3E}">
        <p14:creationId xmlns:p14="http://schemas.microsoft.com/office/powerpoint/2010/main" val="73063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0" y="254193"/>
            <a:ext cx="4492139" cy="738560"/>
          </a:xfrm>
        </p:spPr>
        <p:txBody>
          <a:bodyPr/>
          <a:lstStyle/>
          <a:p>
            <a:r>
              <a:rPr lang="en-US" dirty="0"/>
              <a:t>Future Land Use Map</a:t>
            </a:r>
          </a:p>
        </p:txBody>
      </p:sp>
      <p:sp>
        <p:nvSpPr>
          <p:cNvPr id="18" name="TextBox 17">
            <a:extLst>
              <a:ext uri="{FF2B5EF4-FFF2-40B4-BE49-F238E27FC236}">
                <a16:creationId xmlns:a16="http://schemas.microsoft.com/office/drawing/2014/main" id="{06446DA7-2E94-6AF7-67D1-1A227CFFA230}"/>
              </a:ext>
            </a:extLst>
          </p:cNvPr>
          <p:cNvSpPr txBox="1"/>
          <p:nvPr/>
        </p:nvSpPr>
        <p:spPr>
          <a:xfrm>
            <a:off x="1544617" y="1491655"/>
            <a:ext cx="3103583" cy="369332"/>
          </a:xfrm>
          <a:prstGeom prst="rect">
            <a:avLst/>
          </a:prstGeom>
          <a:noFill/>
        </p:spPr>
        <p:txBody>
          <a:bodyPr wrap="square" rtlCol="0">
            <a:spAutoFit/>
          </a:bodyPr>
          <a:lstStyle/>
          <a:p>
            <a:r>
              <a:rPr lang="en-US" dirty="0">
                <a:solidFill>
                  <a:schemeClr val="tx1">
                    <a:lumMod val="75000"/>
                    <a:lumOff val="25000"/>
                  </a:schemeClr>
                </a:solidFill>
              </a:rPr>
              <a:t>Future Land Use Categories</a:t>
            </a:r>
          </a:p>
        </p:txBody>
      </p:sp>
      <p:pic>
        <p:nvPicPr>
          <p:cNvPr id="7" name="Picture 6">
            <a:extLst>
              <a:ext uri="{FF2B5EF4-FFF2-40B4-BE49-F238E27FC236}">
                <a16:creationId xmlns:a16="http://schemas.microsoft.com/office/drawing/2014/main" id="{C114AD5F-2F45-7A54-5FDD-93D1A22C5788}"/>
              </a:ext>
            </a:extLst>
          </p:cNvPr>
          <p:cNvPicPr>
            <a:picLocks noChangeAspect="1"/>
          </p:cNvPicPr>
          <p:nvPr/>
        </p:nvPicPr>
        <p:blipFill>
          <a:blip r:embed="rId3"/>
          <a:srcRect l="1822" r="1907"/>
          <a:stretch>
            <a:fillRect/>
          </a:stretch>
        </p:blipFill>
        <p:spPr>
          <a:xfrm>
            <a:off x="4608947" y="254194"/>
            <a:ext cx="7385004" cy="6502014"/>
          </a:xfrm>
          <a:prstGeom prst="rect">
            <a:avLst/>
          </a:prstGeom>
        </p:spPr>
      </p:pic>
      <p:grpSp>
        <p:nvGrpSpPr>
          <p:cNvPr id="14" name="Group 13">
            <a:extLst>
              <a:ext uri="{FF2B5EF4-FFF2-40B4-BE49-F238E27FC236}">
                <a16:creationId xmlns:a16="http://schemas.microsoft.com/office/drawing/2014/main" id="{A006F28C-8D87-D173-DE45-9D861564E392}"/>
              </a:ext>
            </a:extLst>
          </p:cNvPr>
          <p:cNvGrpSpPr/>
          <p:nvPr/>
        </p:nvGrpSpPr>
        <p:grpSpPr>
          <a:xfrm>
            <a:off x="1837172" y="1862138"/>
            <a:ext cx="2771775" cy="3737411"/>
            <a:chOff x="533400" y="2057400"/>
            <a:chExt cx="2771775" cy="3737411"/>
          </a:xfrm>
        </p:grpSpPr>
        <p:pic>
          <p:nvPicPr>
            <p:cNvPr id="9" name="Picture 8">
              <a:extLst>
                <a:ext uri="{FF2B5EF4-FFF2-40B4-BE49-F238E27FC236}">
                  <a16:creationId xmlns:a16="http://schemas.microsoft.com/office/drawing/2014/main" id="{7289CC21-76CF-B04E-1D99-B88BD0E8C1B7}"/>
                </a:ext>
              </a:extLst>
            </p:cNvPr>
            <p:cNvPicPr>
              <a:picLocks noChangeAspect="1"/>
            </p:cNvPicPr>
            <p:nvPr/>
          </p:nvPicPr>
          <p:blipFill>
            <a:blip r:embed="rId4"/>
            <a:stretch>
              <a:fillRect/>
            </a:stretch>
          </p:blipFill>
          <p:spPr>
            <a:xfrm>
              <a:off x="590550" y="2170549"/>
              <a:ext cx="2266950" cy="3429000"/>
            </a:xfrm>
            <a:prstGeom prst="rect">
              <a:avLst/>
            </a:prstGeom>
          </p:spPr>
        </p:pic>
        <p:pic>
          <p:nvPicPr>
            <p:cNvPr id="11" name="Picture 10">
              <a:extLst>
                <a:ext uri="{FF2B5EF4-FFF2-40B4-BE49-F238E27FC236}">
                  <a16:creationId xmlns:a16="http://schemas.microsoft.com/office/drawing/2014/main" id="{BEC5FB66-9FA0-6793-18B5-527BB3192FC4}"/>
                </a:ext>
              </a:extLst>
            </p:cNvPr>
            <p:cNvPicPr>
              <a:picLocks noChangeAspect="1"/>
            </p:cNvPicPr>
            <p:nvPr/>
          </p:nvPicPr>
          <p:blipFill>
            <a:blip r:embed="rId5"/>
            <a:stretch>
              <a:fillRect/>
            </a:stretch>
          </p:blipFill>
          <p:spPr>
            <a:xfrm>
              <a:off x="533400" y="5404286"/>
              <a:ext cx="1962150" cy="390525"/>
            </a:xfrm>
            <a:prstGeom prst="rect">
              <a:avLst/>
            </a:prstGeom>
          </p:spPr>
        </p:pic>
        <p:sp>
          <p:nvSpPr>
            <p:cNvPr id="12" name="Rectangle 11">
              <a:extLst>
                <a:ext uri="{FF2B5EF4-FFF2-40B4-BE49-F238E27FC236}">
                  <a16:creationId xmlns:a16="http://schemas.microsoft.com/office/drawing/2014/main" id="{D84C3955-31FB-69FA-4492-B95B9838627B}"/>
                </a:ext>
              </a:extLst>
            </p:cNvPr>
            <p:cNvSpPr/>
            <p:nvPr/>
          </p:nvSpPr>
          <p:spPr>
            <a:xfrm>
              <a:off x="2409825" y="2057400"/>
              <a:ext cx="89535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37B148-53F2-AAC9-DFD7-0AAABAA95E93}"/>
                </a:ext>
              </a:extLst>
            </p:cNvPr>
            <p:cNvSpPr/>
            <p:nvPr/>
          </p:nvSpPr>
          <p:spPr>
            <a:xfrm>
              <a:off x="1440519" y="2172851"/>
              <a:ext cx="388281" cy="113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713723"/>
      </p:ext>
    </p:extLst>
  </p:cSld>
  <p:clrMapOvr>
    <a:masterClrMapping/>
  </p:clrMapOvr>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195736"/>
      </a:accent1>
      <a:accent2>
        <a:srgbClr val="F1DEB2"/>
      </a:accent2>
      <a:accent3>
        <a:srgbClr val="004E95"/>
      </a:accent3>
      <a:accent4>
        <a:srgbClr val="E76618"/>
      </a:accent4>
      <a:accent5>
        <a:srgbClr val="C42F1A"/>
      </a:accent5>
      <a:accent6>
        <a:srgbClr val="918655"/>
      </a:accent6>
      <a:hlink>
        <a:srgbClr val="99CA3C"/>
      </a:hlink>
      <a:folHlink>
        <a:srgbClr val="B9D181"/>
      </a:folHlink>
    </a:clrScheme>
    <a:fontScheme name="Custom 1">
      <a:majorFont>
        <a:latin typeface="Berkeley LT"/>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62815c-02be-400e-bf61-e42c9072c9ee">
      <Terms xmlns="http://schemas.microsoft.com/office/infopath/2007/PartnerControls"/>
    </lcf76f155ced4ddcb4097134ff3c332f>
    <TaxCatchAll xmlns="a76d69c8-dec1-4c0b-b849-510150695b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99908DE34A6340BD227368C630D8C8" ma:contentTypeVersion="13" ma:contentTypeDescription="Create a new document." ma:contentTypeScope="" ma:versionID="5a1b5eb2da207c677f5083523defb844">
  <xsd:schema xmlns:xsd="http://www.w3.org/2001/XMLSchema" xmlns:xs="http://www.w3.org/2001/XMLSchema" xmlns:p="http://schemas.microsoft.com/office/2006/metadata/properties" xmlns:ns2="9362815c-02be-400e-bf61-e42c9072c9ee" xmlns:ns3="a76d69c8-dec1-4c0b-b849-510150695b70" targetNamespace="http://schemas.microsoft.com/office/2006/metadata/properties" ma:root="true" ma:fieldsID="25534ce476542380b1f2551f0a4e5c4b" ns2:_="" ns3:_="">
    <xsd:import namespace="9362815c-02be-400e-bf61-e42c9072c9ee"/>
    <xsd:import namespace="a76d69c8-dec1-4c0b-b849-510150695b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2815c-02be-400e-bf61-e42c9072c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d801c2c-4a76-41ce-9e90-3777fd766e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6d69c8-dec1-4c0b-b849-510150695b7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cc7ef91-2282-4873-9444-941bd86de1ef}" ma:internalName="TaxCatchAll" ma:showField="CatchAllData" ma:web="a76d69c8-dec1-4c0b-b849-510150695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69242-76AA-4651-A0C8-6A95708CFC56}">
  <ds:schemaRefs>
    <ds:schemaRef ds:uri="http://schemas.microsoft.com/office/2006/metadata/properties"/>
    <ds:schemaRef ds:uri="http://schemas.microsoft.com/office/infopath/2007/PartnerControls"/>
    <ds:schemaRef ds:uri="9362815c-02be-400e-bf61-e42c9072c9ee"/>
    <ds:schemaRef ds:uri="a76d69c8-dec1-4c0b-b849-510150695b70"/>
  </ds:schemaRefs>
</ds:datastoreItem>
</file>

<file path=customXml/itemProps2.xml><?xml version="1.0" encoding="utf-8"?>
<ds:datastoreItem xmlns:ds="http://schemas.openxmlformats.org/officeDocument/2006/customXml" ds:itemID="{7932A7B9-E991-4FC8-87F2-45A6FF11D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62815c-02be-400e-bf61-e42c9072c9ee"/>
    <ds:schemaRef ds:uri="a76d69c8-dec1-4c0b-b849-510150695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419D35-AC7E-49FF-B49D-EF7FA612F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2687</TotalTime>
  <Words>2137</Words>
  <Application>Microsoft Office PowerPoint</Application>
  <PresentationFormat>Widescreen</PresentationFormat>
  <Paragraphs>229</Paragraphs>
  <Slides>22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Berkeley LT</vt:lpstr>
      <vt:lpstr>Calibri</vt:lpstr>
      <vt:lpstr>Times New Roman</vt:lpstr>
      <vt:lpstr>Wingdings</vt:lpstr>
      <vt:lpstr>Wingdings 3</vt:lpstr>
      <vt:lpstr>Facet</vt:lpstr>
      <vt:lpstr>Lower Gwynedd  Comprehensive Plan ___________</vt:lpstr>
      <vt:lpstr>Agenda</vt:lpstr>
      <vt:lpstr>What is a Comprehensive Plan?</vt:lpstr>
      <vt:lpstr>What topics are covered?</vt:lpstr>
      <vt:lpstr>Comprehensive Planning Process</vt:lpstr>
      <vt:lpstr>Public Engagement</vt:lpstr>
      <vt:lpstr>Public Engagement Feedback (1 of 2)</vt:lpstr>
      <vt:lpstr>Public Engagement Feedback (2 of 2)</vt:lpstr>
      <vt:lpstr>Future Land Use Map</vt:lpstr>
      <vt:lpstr>Place and People Context for future planning</vt:lpstr>
      <vt:lpstr>Housing and Neighborhoods Create livable communities</vt:lpstr>
      <vt:lpstr>Housing and Neighborhoods Create livable communities</vt:lpstr>
      <vt:lpstr>Transportation Provide for safe mobility and connections</vt:lpstr>
      <vt:lpstr>PowerPoint Presentation</vt:lpstr>
      <vt:lpstr>Open Space, Trails, and Parks Protect Community Assets</vt:lpstr>
      <vt:lpstr>Environmental Sustainability  and Infrastructure Promote Ecological Stewardship</vt:lpstr>
      <vt:lpstr>Historical and Cultural Resources Preserve significant places</vt:lpstr>
      <vt:lpstr>Community Facilities and Institutions Support community health</vt:lpstr>
      <vt:lpstr>Bethlehem Pike Focus Area</vt:lpstr>
      <vt:lpstr>Bethlehem Pike Focus Area Design Concepts</vt:lpstr>
      <vt:lpstr>Bethlehem Pike Focus Area  Safety Improvements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Nygard, Anne</dc:creator>
  <cp:lastModifiedBy>Jamie Worman</cp:lastModifiedBy>
  <cp:revision>185</cp:revision>
  <cp:lastPrinted>2024-02-12T16:13:40Z</cp:lastPrinted>
  <dcterms:created xsi:type="dcterms:W3CDTF">2022-09-27T19:09:19Z</dcterms:created>
  <dcterms:modified xsi:type="dcterms:W3CDTF">2026-03-24T18:58:43Z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0x0101009199908DE34A6340BD227368C630D8C8</vt:lpwstr>
  </property>
  <property fmtid="{D5CDD505-2E9C-101B-9397-08002B2CF9AE}" pid="3" name="MediaServiceImageTags">
    <vt:lpwstr/>
  </property>
</Properties>
</file>